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7" r:id="rId3"/>
    <p:sldId id="268" r:id="rId4"/>
    <p:sldId id="274" r:id="rId5"/>
    <p:sldId id="275" r:id="rId6"/>
    <p:sldId id="326" r:id="rId7"/>
    <p:sldId id="282" r:id="rId8"/>
    <p:sldId id="327" r:id="rId9"/>
    <p:sldId id="328" r:id="rId10"/>
    <p:sldId id="330" r:id="rId11"/>
    <p:sldId id="346" r:id="rId12"/>
    <p:sldId id="329" r:id="rId13"/>
    <p:sldId id="331" r:id="rId14"/>
    <p:sldId id="332" r:id="rId15"/>
    <p:sldId id="333" r:id="rId16"/>
    <p:sldId id="335" r:id="rId17"/>
    <p:sldId id="336" r:id="rId18"/>
    <p:sldId id="337" r:id="rId19"/>
    <p:sldId id="338" r:id="rId20"/>
    <p:sldId id="339" r:id="rId21"/>
    <p:sldId id="347" r:id="rId22"/>
    <p:sldId id="340" r:id="rId23"/>
    <p:sldId id="343" r:id="rId24"/>
    <p:sldId id="344" r:id="rId25"/>
    <p:sldId id="348" r:id="rId26"/>
    <p:sldId id="341" r:id="rId27"/>
    <p:sldId id="273" r:id="rId2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MAGNY" initials="DM" lastIdx="2" clrIdx="0">
    <p:extLst>
      <p:ext uri="{19B8F6BF-5375-455C-9EA6-DF929625EA0E}">
        <p15:presenceInfo xmlns:p15="http://schemas.microsoft.com/office/powerpoint/2012/main" userId="b94c82a02979b7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5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94645" autoAdjust="0"/>
  </p:normalViewPr>
  <p:slideViewPr>
    <p:cSldViewPr showGuides="1">
      <p:cViewPr varScale="1">
        <p:scale>
          <a:sx n="72" d="100"/>
          <a:sy n="72" d="100"/>
        </p:scale>
        <p:origin x="72" y="86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4/20/2020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81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32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67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2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26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78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78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94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20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AE4C20-2F09-4551-A470-6EE946D23B5E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4DD86B5-043D-4330-8ABF-FA8E685CEA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C5FA9FA-2B7C-4F03-81CA-9005B6B74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33" r="63645"/>
          <a:stretch/>
        </p:blipFill>
        <p:spPr>
          <a:xfrm>
            <a:off x="-1588" y="5638799"/>
            <a:ext cx="1214381" cy="122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B1B5-7C2D-41C1-BE45-A1D9A1AB517A}" type="datetime1">
              <a:rPr lang="en-US" smtClean="0"/>
              <a:t>4/20/2020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46314-9E52-4466-8820-537F2396F056}" type="datetime1">
              <a:rPr lang="en-US" smtClean="0"/>
              <a:t>4/20/2020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7FA723-2DDA-4B1E-8B0A-CB353FF2A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33" r="63645"/>
          <a:stretch/>
        </p:blipFill>
        <p:spPr>
          <a:xfrm rot="5400000">
            <a:off x="608012" y="731520"/>
            <a:ext cx="635295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52B51-3B1D-4481-A5D6-BB54EC064BF3}" type="datetime1">
              <a:rPr lang="en-US" smtClean="0"/>
              <a:t>4/20/2020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6EFE22-B6E3-49D6-A5CA-864C0F11FAB6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289791-A00E-42F0-A6B9-9B40FC4F11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33" r="63645"/>
          <a:stretch/>
        </p:blipFill>
        <p:spPr>
          <a:xfrm>
            <a:off x="-1588" y="5638799"/>
            <a:ext cx="1214381" cy="122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8D728-995A-4BC0-846E-DA88B9F18CD4}" type="datetime1">
              <a:rPr lang="en-US" smtClean="0"/>
              <a:t>4/20/2020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F07C-C6AD-408B-87BC-9EBE2A346B77}" type="datetime1">
              <a:rPr lang="en-US" smtClean="0"/>
              <a:t>4/20/2020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B6301-E37E-4061-8429-8F668D7F8FF6}" type="datetime1">
              <a:rPr lang="en-US" smtClean="0"/>
              <a:t>4/20/2020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D4620-782E-4DE3-979A-2E4B80FD5411}" type="datetime1">
              <a:rPr lang="en-US" smtClean="0"/>
              <a:t>4/20/2020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D9786-6995-4258-9C29-739BCDED8A57}" type="datetime1">
              <a:rPr lang="en-US" smtClean="0"/>
              <a:t>4/20/2020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6AE6BBF-85F1-4A37-8FFA-2BFEEAFDE34D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6A67D7D8-7FAA-40A2-9055-CA5F34DCF378}" type="datetime1">
              <a:rPr lang="en-US" smtClean="0"/>
              <a:t>4/20/2020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DE1B0A-DA92-4791-9B91-EF1C3D55D1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7133" r="63645"/>
          <a:stretch/>
        </p:blipFill>
        <p:spPr>
          <a:xfrm>
            <a:off x="608012" y="731520"/>
            <a:ext cx="635295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3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jfif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fi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8664" y="1524000"/>
            <a:ext cx="10287001" cy="2680127"/>
          </a:xfrm>
        </p:spPr>
        <p:txBody>
          <a:bodyPr/>
          <a:lstStyle/>
          <a:p>
            <a:pPr algn="ctr"/>
            <a:r>
              <a:rPr lang="fr-FR" sz="4400" dirty="0"/>
              <a:t>Anticipez les besoins en consommation électrique de bâtiments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1B19B-4E02-4DB6-90DF-94E0DC88A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612" y="0"/>
            <a:ext cx="3352800" cy="10522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0D943-6C57-41B5-8CF0-3F435CF1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86B5-043D-4330-8ABF-FA8E685CEAF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Préparation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CB105-CE34-4EF8-B53D-7BE03773C4FD}"/>
              </a:ext>
            </a:extLst>
          </p:cNvPr>
          <p:cNvSpPr txBox="1"/>
          <p:nvPr/>
        </p:nvSpPr>
        <p:spPr>
          <a:xfrm>
            <a:off x="2055812" y="1532014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 </a:t>
            </a:r>
            <a:r>
              <a:rPr lang="en-US" dirty="0" err="1"/>
              <a:t>principales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 </a:t>
            </a:r>
            <a:r>
              <a:rPr lang="en-US" dirty="0" err="1"/>
              <a:t>sélectionnées</a:t>
            </a:r>
            <a:r>
              <a:rPr lang="en-US" dirty="0"/>
              <a:t> (2/4)</a:t>
            </a:r>
          </a:p>
        </p:txBody>
      </p:sp>
      <p:graphicFrame>
        <p:nvGraphicFramePr>
          <p:cNvPr id="8" name="Content Placeholder 10">
            <a:extLst>
              <a:ext uri="{FF2B5EF4-FFF2-40B4-BE49-F238E27FC236}">
                <a16:creationId xmlns:a16="http://schemas.microsoft.com/office/drawing/2014/main" id="{448107E8-113E-452E-87C3-02643FCBDBB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40989298"/>
              </p:ext>
            </p:extLst>
          </p:nvPr>
        </p:nvGraphicFramePr>
        <p:xfrm>
          <a:off x="1751012" y="2015723"/>
          <a:ext cx="9912803" cy="42635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8628728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1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103095643"/>
                    </a:ext>
                  </a:extLst>
                </a:gridCol>
              </a:tblGrid>
              <a:tr h="4230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</a:t>
                      </a:r>
                      <a:r>
                        <a:rPr lang="en-US" dirty="0"/>
                        <a:t>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Raison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 err="1"/>
                        <a:t>PropertyGFATotal</a:t>
                      </a:r>
                      <a:endParaRPr lang="en-US" sz="12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Surface au sol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totale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input algo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01051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 err="1"/>
                        <a:t>PropertyGFAParking</a:t>
                      </a:r>
                      <a:endParaRPr lang="en-US" sz="12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Surface au sol des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parkings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input algo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305125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 err="1"/>
                        <a:t>PropertyGFABuilding</a:t>
                      </a:r>
                      <a:r>
                        <a:rPr lang="en-US" sz="1200" dirty="0"/>
                        <a:t>(s)</a:t>
                      </a:r>
                      <a:endParaRPr lang="en-US" sz="12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Surface au sol des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bâtiments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input algo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418078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 err="1"/>
                        <a:t>LargestPropertyUseType</a:t>
                      </a:r>
                      <a:endParaRPr lang="en-US" sz="12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Usage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principale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la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propriété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input algo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A encoder (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7334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 err="1"/>
                        <a:t>SecondLargestPropertyUseType</a:t>
                      </a:r>
                      <a:endParaRPr lang="en-US" sz="12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Usage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secondaire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la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propriété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input algo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A encoder (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369253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 err="1"/>
                        <a:t>ThirdLargestPropertyUseType</a:t>
                      </a:r>
                      <a:endParaRPr lang="en-US" sz="12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Usage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tertiaire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la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propriété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input algo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A encoder (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85229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SiteEUI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kBtu</a:t>
                      </a:r>
                      <a:r>
                        <a:rPr lang="en-US" sz="1200" dirty="0"/>
                        <a:t>/sf)</a:t>
                      </a:r>
                      <a:endParaRPr lang="en-US" sz="1200" b="1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Quantité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d’energie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nécessaire annuelle consommée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input algo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A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binariser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fuite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7691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294F7-409F-498A-AD0F-461568E2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28B4CD1-DC94-4F3D-AF5E-FE3FCE10A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9" b="16800"/>
          <a:stretch/>
        </p:blipFill>
        <p:spPr>
          <a:xfrm>
            <a:off x="9498012" y="2476500"/>
            <a:ext cx="651093" cy="4572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E607961-E0BC-4C20-B390-39513998C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9" b="16800"/>
          <a:stretch/>
        </p:blipFill>
        <p:spPr>
          <a:xfrm>
            <a:off x="9471348" y="3003550"/>
            <a:ext cx="651093" cy="4572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AC89DBE5-0314-451F-A2F2-7E7FEDD21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9" b="16800"/>
          <a:stretch/>
        </p:blipFill>
        <p:spPr>
          <a:xfrm>
            <a:off x="9464998" y="3581400"/>
            <a:ext cx="651093" cy="45720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281FF40-C6E0-4BB8-A3DD-8BF8ECB8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392" y="2303780"/>
            <a:ext cx="744220" cy="74422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9C87614-7F92-4A85-812B-CEC052A00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392" y="2868930"/>
            <a:ext cx="744220" cy="74422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DB1DEBB-7F94-45FA-BCA7-802801544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392" y="3438526"/>
            <a:ext cx="744220" cy="74422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C822DAD-540C-4E1B-888F-6DF70B0F9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392" y="3980180"/>
            <a:ext cx="744220" cy="74422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F67ABC61-7FAE-4290-A764-EDF79831E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12" y="4522380"/>
            <a:ext cx="744220" cy="74422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F91017BC-914C-4AED-9B78-EFD31F73A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392" y="5029200"/>
            <a:ext cx="744220" cy="744220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F322538-040E-456B-AB41-28081318E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12" y="5638800"/>
            <a:ext cx="744220" cy="74422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FC4AE7E-0C7B-418F-A970-1DEE623B11A5}"/>
              </a:ext>
            </a:extLst>
          </p:cNvPr>
          <p:cNvGrpSpPr/>
          <p:nvPr/>
        </p:nvGrpSpPr>
        <p:grpSpPr>
          <a:xfrm>
            <a:off x="9523412" y="4114800"/>
            <a:ext cx="457200" cy="457200"/>
            <a:chOff x="7867755" y="3474401"/>
            <a:chExt cx="612000" cy="612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0875D3B-EA45-4A65-A0ED-765607595FB5}"/>
                </a:ext>
              </a:extLst>
            </p:cNvPr>
            <p:cNvSpPr/>
            <p:nvPr/>
          </p:nvSpPr>
          <p:spPr bwMode="ltGray">
            <a:xfrm>
              <a:off x="7867755" y="3474401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0" name="Freeform 4846">
              <a:extLst>
                <a:ext uri="{FF2B5EF4-FFF2-40B4-BE49-F238E27FC236}">
                  <a16:creationId xmlns:a16="http://schemas.microsoft.com/office/drawing/2014/main" id="{8A66AA25-1B81-4B32-B6AF-EF413440BA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6974" y="3599197"/>
              <a:ext cx="472787" cy="389928"/>
            </a:xfrm>
            <a:custGeom>
              <a:avLst/>
              <a:gdLst>
                <a:gd name="T0" fmla="*/ 234 w 388"/>
                <a:gd name="T1" fmla="*/ 108 h 320"/>
                <a:gd name="T2" fmla="*/ 206 w 388"/>
                <a:gd name="T3" fmla="*/ 22 h 320"/>
                <a:gd name="T4" fmla="*/ 150 w 388"/>
                <a:gd name="T5" fmla="*/ 24 h 320"/>
                <a:gd name="T6" fmla="*/ 110 w 388"/>
                <a:gd name="T7" fmla="*/ 24 h 320"/>
                <a:gd name="T8" fmla="*/ 24 w 388"/>
                <a:gd name="T9" fmla="*/ 52 h 320"/>
                <a:gd name="T10" fmla="*/ 26 w 388"/>
                <a:gd name="T11" fmla="*/ 108 h 320"/>
                <a:gd name="T12" fmla="*/ 26 w 388"/>
                <a:gd name="T13" fmla="*/ 148 h 320"/>
                <a:gd name="T14" fmla="*/ 52 w 388"/>
                <a:gd name="T15" fmla="*/ 234 h 320"/>
                <a:gd name="T16" fmla="*/ 110 w 388"/>
                <a:gd name="T17" fmla="*/ 232 h 320"/>
                <a:gd name="T18" fmla="*/ 150 w 388"/>
                <a:gd name="T19" fmla="*/ 232 h 320"/>
                <a:gd name="T20" fmla="*/ 236 w 388"/>
                <a:gd name="T21" fmla="*/ 206 h 320"/>
                <a:gd name="T22" fmla="*/ 234 w 388"/>
                <a:gd name="T23" fmla="*/ 148 h 320"/>
                <a:gd name="T24" fmla="*/ 114 w 388"/>
                <a:gd name="T25" fmla="*/ 208 h 320"/>
                <a:gd name="T26" fmla="*/ 62 w 388"/>
                <a:gd name="T27" fmla="*/ 174 h 320"/>
                <a:gd name="T28" fmla="*/ 48 w 388"/>
                <a:gd name="T29" fmla="*/ 128 h 320"/>
                <a:gd name="T30" fmla="*/ 72 w 388"/>
                <a:gd name="T31" fmla="*/ 70 h 320"/>
                <a:gd name="T32" fmla="*/ 130 w 388"/>
                <a:gd name="T33" fmla="*/ 46 h 320"/>
                <a:gd name="T34" fmla="*/ 176 w 388"/>
                <a:gd name="T35" fmla="*/ 60 h 320"/>
                <a:gd name="T36" fmla="*/ 210 w 388"/>
                <a:gd name="T37" fmla="*/ 112 h 320"/>
                <a:gd name="T38" fmla="*/ 206 w 388"/>
                <a:gd name="T39" fmla="*/ 160 h 320"/>
                <a:gd name="T40" fmla="*/ 162 w 388"/>
                <a:gd name="T41" fmla="*/ 204 h 320"/>
                <a:gd name="T42" fmla="*/ 130 w 388"/>
                <a:gd name="T43" fmla="*/ 66 h 320"/>
                <a:gd name="T44" fmla="*/ 94 w 388"/>
                <a:gd name="T45" fmla="*/ 76 h 320"/>
                <a:gd name="T46" fmla="*/ 68 w 388"/>
                <a:gd name="T47" fmla="*/ 116 h 320"/>
                <a:gd name="T48" fmla="*/ 72 w 388"/>
                <a:gd name="T49" fmla="*/ 152 h 320"/>
                <a:gd name="T50" fmla="*/ 106 w 388"/>
                <a:gd name="T51" fmla="*/ 186 h 320"/>
                <a:gd name="T52" fmla="*/ 142 w 388"/>
                <a:gd name="T53" fmla="*/ 190 h 320"/>
                <a:gd name="T54" fmla="*/ 182 w 388"/>
                <a:gd name="T55" fmla="*/ 162 h 320"/>
                <a:gd name="T56" fmla="*/ 192 w 388"/>
                <a:gd name="T57" fmla="*/ 128 h 320"/>
                <a:gd name="T58" fmla="*/ 174 w 388"/>
                <a:gd name="T59" fmla="*/ 84 h 320"/>
                <a:gd name="T60" fmla="*/ 130 w 388"/>
                <a:gd name="T61" fmla="*/ 66 h 320"/>
                <a:gd name="T62" fmla="*/ 120 w 388"/>
                <a:gd name="T63" fmla="*/ 152 h 320"/>
                <a:gd name="T64" fmla="*/ 102 w 388"/>
                <a:gd name="T65" fmla="*/ 128 h 320"/>
                <a:gd name="T66" fmla="*/ 130 w 388"/>
                <a:gd name="T67" fmla="*/ 102 h 320"/>
                <a:gd name="T68" fmla="*/ 154 w 388"/>
                <a:gd name="T69" fmla="*/ 118 h 320"/>
                <a:gd name="T70" fmla="*/ 148 w 388"/>
                <a:gd name="T71" fmla="*/ 148 h 320"/>
                <a:gd name="T72" fmla="*/ 370 w 388"/>
                <a:gd name="T73" fmla="*/ 248 h 320"/>
                <a:gd name="T74" fmla="*/ 364 w 388"/>
                <a:gd name="T75" fmla="*/ 214 h 320"/>
                <a:gd name="T76" fmla="*/ 320 w 388"/>
                <a:gd name="T77" fmla="*/ 162 h 320"/>
                <a:gd name="T78" fmla="*/ 286 w 388"/>
                <a:gd name="T79" fmla="*/ 186 h 320"/>
                <a:gd name="T80" fmla="*/ 260 w 388"/>
                <a:gd name="T81" fmla="*/ 208 h 320"/>
                <a:gd name="T82" fmla="*/ 236 w 388"/>
                <a:gd name="T83" fmla="*/ 272 h 320"/>
                <a:gd name="T84" fmla="*/ 274 w 388"/>
                <a:gd name="T85" fmla="*/ 290 h 320"/>
                <a:gd name="T86" fmla="*/ 306 w 388"/>
                <a:gd name="T87" fmla="*/ 302 h 320"/>
                <a:gd name="T88" fmla="*/ 372 w 388"/>
                <a:gd name="T89" fmla="*/ 290 h 320"/>
                <a:gd name="T90" fmla="*/ 370 w 388"/>
                <a:gd name="T91" fmla="*/ 248 h 320"/>
                <a:gd name="T92" fmla="*/ 310 w 388"/>
                <a:gd name="T93" fmla="*/ 266 h 320"/>
                <a:gd name="T94" fmla="*/ 288 w 388"/>
                <a:gd name="T95" fmla="*/ 252 h 320"/>
                <a:gd name="T96" fmla="*/ 300 w 388"/>
                <a:gd name="T97" fmla="*/ 220 h 320"/>
                <a:gd name="T98" fmla="*/ 326 w 388"/>
                <a:gd name="T99" fmla="*/ 224 h 320"/>
                <a:gd name="T100" fmla="*/ 332 w 388"/>
                <a:gd name="T101" fmla="*/ 25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88" h="320">
                  <a:moveTo>
                    <a:pt x="258" y="148"/>
                  </a:moveTo>
                  <a:lnTo>
                    <a:pt x="258" y="108"/>
                  </a:lnTo>
                  <a:lnTo>
                    <a:pt x="234" y="108"/>
                  </a:lnTo>
                  <a:lnTo>
                    <a:pt x="234" y="108"/>
                  </a:lnTo>
                  <a:lnTo>
                    <a:pt x="226" y="88"/>
                  </a:lnTo>
                  <a:lnTo>
                    <a:pt x="216" y="70"/>
                  </a:lnTo>
                  <a:lnTo>
                    <a:pt x="236" y="52"/>
                  </a:lnTo>
                  <a:lnTo>
                    <a:pt x="206" y="22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70" y="30"/>
                  </a:lnTo>
                  <a:lnTo>
                    <a:pt x="150" y="24"/>
                  </a:lnTo>
                  <a:lnTo>
                    <a:pt x="150" y="0"/>
                  </a:lnTo>
                  <a:lnTo>
                    <a:pt x="110" y="0"/>
                  </a:lnTo>
                  <a:lnTo>
                    <a:pt x="110" y="24"/>
                  </a:lnTo>
                  <a:lnTo>
                    <a:pt x="110" y="24"/>
                  </a:lnTo>
                  <a:lnTo>
                    <a:pt x="90" y="30"/>
                  </a:lnTo>
                  <a:lnTo>
                    <a:pt x="70" y="40"/>
                  </a:lnTo>
                  <a:lnTo>
                    <a:pt x="52" y="22"/>
                  </a:lnTo>
                  <a:lnTo>
                    <a:pt x="24" y="52"/>
                  </a:lnTo>
                  <a:lnTo>
                    <a:pt x="42" y="70"/>
                  </a:lnTo>
                  <a:lnTo>
                    <a:pt x="42" y="70"/>
                  </a:lnTo>
                  <a:lnTo>
                    <a:pt x="32" y="88"/>
                  </a:lnTo>
                  <a:lnTo>
                    <a:pt x="26" y="108"/>
                  </a:lnTo>
                  <a:lnTo>
                    <a:pt x="0" y="108"/>
                  </a:lnTo>
                  <a:lnTo>
                    <a:pt x="0" y="148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32" y="168"/>
                  </a:lnTo>
                  <a:lnTo>
                    <a:pt x="42" y="188"/>
                  </a:lnTo>
                  <a:lnTo>
                    <a:pt x="24" y="206"/>
                  </a:lnTo>
                  <a:lnTo>
                    <a:pt x="52" y="234"/>
                  </a:lnTo>
                  <a:lnTo>
                    <a:pt x="70" y="216"/>
                  </a:lnTo>
                  <a:lnTo>
                    <a:pt x="70" y="216"/>
                  </a:lnTo>
                  <a:lnTo>
                    <a:pt x="90" y="226"/>
                  </a:lnTo>
                  <a:lnTo>
                    <a:pt x="110" y="232"/>
                  </a:lnTo>
                  <a:lnTo>
                    <a:pt x="110" y="258"/>
                  </a:lnTo>
                  <a:lnTo>
                    <a:pt x="150" y="258"/>
                  </a:lnTo>
                  <a:lnTo>
                    <a:pt x="150" y="232"/>
                  </a:lnTo>
                  <a:lnTo>
                    <a:pt x="150" y="232"/>
                  </a:lnTo>
                  <a:lnTo>
                    <a:pt x="170" y="226"/>
                  </a:lnTo>
                  <a:lnTo>
                    <a:pt x="188" y="216"/>
                  </a:lnTo>
                  <a:lnTo>
                    <a:pt x="206" y="234"/>
                  </a:lnTo>
                  <a:lnTo>
                    <a:pt x="236" y="206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6" y="168"/>
                  </a:lnTo>
                  <a:lnTo>
                    <a:pt x="234" y="148"/>
                  </a:lnTo>
                  <a:lnTo>
                    <a:pt x="258" y="148"/>
                  </a:lnTo>
                  <a:close/>
                  <a:moveTo>
                    <a:pt x="130" y="210"/>
                  </a:moveTo>
                  <a:lnTo>
                    <a:pt x="130" y="210"/>
                  </a:lnTo>
                  <a:lnTo>
                    <a:pt x="114" y="208"/>
                  </a:lnTo>
                  <a:lnTo>
                    <a:pt x="98" y="204"/>
                  </a:lnTo>
                  <a:lnTo>
                    <a:pt x="84" y="196"/>
                  </a:lnTo>
                  <a:lnTo>
                    <a:pt x="72" y="186"/>
                  </a:lnTo>
                  <a:lnTo>
                    <a:pt x="62" y="174"/>
                  </a:lnTo>
                  <a:lnTo>
                    <a:pt x="54" y="160"/>
                  </a:lnTo>
                  <a:lnTo>
                    <a:pt x="50" y="144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50" y="112"/>
                  </a:lnTo>
                  <a:lnTo>
                    <a:pt x="54" y="96"/>
                  </a:lnTo>
                  <a:lnTo>
                    <a:pt x="62" y="82"/>
                  </a:lnTo>
                  <a:lnTo>
                    <a:pt x="72" y="70"/>
                  </a:lnTo>
                  <a:lnTo>
                    <a:pt x="84" y="60"/>
                  </a:lnTo>
                  <a:lnTo>
                    <a:pt x="98" y="52"/>
                  </a:lnTo>
                  <a:lnTo>
                    <a:pt x="114" y="48"/>
                  </a:lnTo>
                  <a:lnTo>
                    <a:pt x="130" y="46"/>
                  </a:lnTo>
                  <a:lnTo>
                    <a:pt x="130" y="46"/>
                  </a:lnTo>
                  <a:lnTo>
                    <a:pt x="146" y="48"/>
                  </a:lnTo>
                  <a:lnTo>
                    <a:pt x="162" y="52"/>
                  </a:lnTo>
                  <a:lnTo>
                    <a:pt x="176" y="60"/>
                  </a:lnTo>
                  <a:lnTo>
                    <a:pt x="188" y="70"/>
                  </a:lnTo>
                  <a:lnTo>
                    <a:pt x="198" y="82"/>
                  </a:lnTo>
                  <a:lnTo>
                    <a:pt x="206" y="96"/>
                  </a:lnTo>
                  <a:lnTo>
                    <a:pt x="210" y="112"/>
                  </a:lnTo>
                  <a:lnTo>
                    <a:pt x="212" y="128"/>
                  </a:lnTo>
                  <a:lnTo>
                    <a:pt x="212" y="128"/>
                  </a:lnTo>
                  <a:lnTo>
                    <a:pt x="210" y="144"/>
                  </a:lnTo>
                  <a:lnTo>
                    <a:pt x="206" y="160"/>
                  </a:lnTo>
                  <a:lnTo>
                    <a:pt x="198" y="174"/>
                  </a:lnTo>
                  <a:lnTo>
                    <a:pt x="188" y="186"/>
                  </a:lnTo>
                  <a:lnTo>
                    <a:pt x="176" y="196"/>
                  </a:lnTo>
                  <a:lnTo>
                    <a:pt x="162" y="204"/>
                  </a:lnTo>
                  <a:lnTo>
                    <a:pt x="146" y="208"/>
                  </a:lnTo>
                  <a:lnTo>
                    <a:pt x="130" y="210"/>
                  </a:lnTo>
                  <a:lnTo>
                    <a:pt x="130" y="210"/>
                  </a:lnTo>
                  <a:close/>
                  <a:moveTo>
                    <a:pt x="130" y="66"/>
                  </a:moveTo>
                  <a:lnTo>
                    <a:pt x="130" y="66"/>
                  </a:lnTo>
                  <a:lnTo>
                    <a:pt x="118" y="68"/>
                  </a:lnTo>
                  <a:lnTo>
                    <a:pt x="106" y="70"/>
                  </a:lnTo>
                  <a:lnTo>
                    <a:pt x="94" y="76"/>
                  </a:lnTo>
                  <a:lnTo>
                    <a:pt x="86" y="84"/>
                  </a:lnTo>
                  <a:lnTo>
                    <a:pt x="78" y="94"/>
                  </a:lnTo>
                  <a:lnTo>
                    <a:pt x="72" y="104"/>
                  </a:lnTo>
                  <a:lnTo>
                    <a:pt x="68" y="116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68" y="140"/>
                  </a:lnTo>
                  <a:lnTo>
                    <a:pt x="72" y="152"/>
                  </a:lnTo>
                  <a:lnTo>
                    <a:pt x="78" y="162"/>
                  </a:lnTo>
                  <a:lnTo>
                    <a:pt x="86" y="172"/>
                  </a:lnTo>
                  <a:lnTo>
                    <a:pt x="94" y="180"/>
                  </a:lnTo>
                  <a:lnTo>
                    <a:pt x="106" y="186"/>
                  </a:lnTo>
                  <a:lnTo>
                    <a:pt x="118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42" y="190"/>
                  </a:lnTo>
                  <a:lnTo>
                    <a:pt x="154" y="186"/>
                  </a:lnTo>
                  <a:lnTo>
                    <a:pt x="164" y="180"/>
                  </a:lnTo>
                  <a:lnTo>
                    <a:pt x="174" y="172"/>
                  </a:lnTo>
                  <a:lnTo>
                    <a:pt x="182" y="162"/>
                  </a:lnTo>
                  <a:lnTo>
                    <a:pt x="188" y="152"/>
                  </a:lnTo>
                  <a:lnTo>
                    <a:pt x="190" y="140"/>
                  </a:lnTo>
                  <a:lnTo>
                    <a:pt x="192" y="128"/>
                  </a:lnTo>
                  <a:lnTo>
                    <a:pt x="192" y="128"/>
                  </a:lnTo>
                  <a:lnTo>
                    <a:pt x="190" y="116"/>
                  </a:lnTo>
                  <a:lnTo>
                    <a:pt x="188" y="104"/>
                  </a:lnTo>
                  <a:lnTo>
                    <a:pt x="182" y="94"/>
                  </a:lnTo>
                  <a:lnTo>
                    <a:pt x="174" y="84"/>
                  </a:lnTo>
                  <a:lnTo>
                    <a:pt x="164" y="76"/>
                  </a:lnTo>
                  <a:lnTo>
                    <a:pt x="154" y="70"/>
                  </a:lnTo>
                  <a:lnTo>
                    <a:pt x="142" y="68"/>
                  </a:lnTo>
                  <a:lnTo>
                    <a:pt x="130" y="66"/>
                  </a:lnTo>
                  <a:lnTo>
                    <a:pt x="130" y="66"/>
                  </a:lnTo>
                  <a:close/>
                  <a:moveTo>
                    <a:pt x="130" y="156"/>
                  </a:moveTo>
                  <a:lnTo>
                    <a:pt x="130" y="156"/>
                  </a:lnTo>
                  <a:lnTo>
                    <a:pt x="120" y="152"/>
                  </a:lnTo>
                  <a:lnTo>
                    <a:pt x="110" y="148"/>
                  </a:lnTo>
                  <a:lnTo>
                    <a:pt x="104" y="138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104" y="118"/>
                  </a:lnTo>
                  <a:lnTo>
                    <a:pt x="110" y="110"/>
                  </a:lnTo>
                  <a:lnTo>
                    <a:pt x="120" y="104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40" y="104"/>
                  </a:lnTo>
                  <a:lnTo>
                    <a:pt x="148" y="110"/>
                  </a:lnTo>
                  <a:lnTo>
                    <a:pt x="154" y="118"/>
                  </a:lnTo>
                  <a:lnTo>
                    <a:pt x="156" y="128"/>
                  </a:lnTo>
                  <a:lnTo>
                    <a:pt x="156" y="128"/>
                  </a:lnTo>
                  <a:lnTo>
                    <a:pt x="154" y="138"/>
                  </a:lnTo>
                  <a:lnTo>
                    <a:pt x="148" y="148"/>
                  </a:lnTo>
                  <a:lnTo>
                    <a:pt x="140" y="152"/>
                  </a:lnTo>
                  <a:lnTo>
                    <a:pt x="130" y="156"/>
                  </a:lnTo>
                  <a:lnTo>
                    <a:pt x="130" y="156"/>
                  </a:lnTo>
                  <a:close/>
                  <a:moveTo>
                    <a:pt x="370" y="248"/>
                  </a:moveTo>
                  <a:lnTo>
                    <a:pt x="388" y="244"/>
                  </a:lnTo>
                  <a:lnTo>
                    <a:pt x="382" y="212"/>
                  </a:lnTo>
                  <a:lnTo>
                    <a:pt x="364" y="214"/>
                  </a:lnTo>
                  <a:lnTo>
                    <a:pt x="364" y="214"/>
                  </a:lnTo>
                  <a:lnTo>
                    <a:pt x="356" y="202"/>
                  </a:lnTo>
                  <a:lnTo>
                    <a:pt x="346" y="192"/>
                  </a:lnTo>
                  <a:lnTo>
                    <a:pt x="352" y="174"/>
                  </a:lnTo>
                  <a:lnTo>
                    <a:pt x="320" y="162"/>
                  </a:lnTo>
                  <a:lnTo>
                    <a:pt x="314" y="180"/>
                  </a:lnTo>
                  <a:lnTo>
                    <a:pt x="314" y="180"/>
                  </a:lnTo>
                  <a:lnTo>
                    <a:pt x="300" y="182"/>
                  </a:lnTo>
                  <a:lnTo>
                    <a:pt x="286" y="186"/>
                  </a:lnTo>
                  <a:lnTo>
                    <a:pt x="272" y="172"/>
                  </a:lnTo>
                  <a:lnTo>
                    <a:pt x="246" y="194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52" y="220"/>
                  </a:lnTo>
                  <a:lnTo>
                    <a:pt x="250" y="234"/>
                  </a:lnTo>
                  <a:lnTo>
                    <a:pt x="230" y="238"/>
                  </a:lnTo>
                  <a:lnTo>
                    <a:pt x="236" y="272"/>
                  </a:lnTo>
                  <a:lnTo>
                    <a:pt x="256" y="268"/>
                  </a:lnTo>
                  <a:lnTo>
                    <a:pt x="256" y="268"/>
                  </a:lnTo>
                  <a:lnTo>
                    <a:pt x="264" y="280"/>
                  </a:lnTo>
                  <a:lnTo>
                    <a:pt x="274" y="290"/>
                  </a:lnTo>
                  <a:lnTo>
                    <a:pt x="268" y="308"/>
                  </a:lnTo>
                  <a:lnTo>
                    <a:pt x="300" y="320"/>
                  </a:lnTo>
                  <a:lnTo>
                    <a:pt x="306" y="302"/>
                  </a:lnTo>
                  <a:lnTo>
                    <a:pt x="306" y="302"/>
                  </a:lnTo>
                  <a:lnTo>
                    <a:pt x="320" y="302"/>
                  </a:lnTo>
                  <a:lnTo>
                    <a:pt x="334" y="298"/>
                  </a:lnTo>
                  <a:lnTo>
                    <a:pt x="346" y="312"/>
                  </a:lnTo>
                  <a:lnTo>
                    <a:pt x="372" y="290"/>
                  </a:lnTo>
                  <a:lnTo>
                    <a:pt x="360" y="276"/>
                  </a:lnTo>
                  <a:lnTo>
                    <a:pt x="360" y="276"/>
                  </a:lnTo>
                  <a:lnTo>
                    <a:pt x="366" y="262"/>
                  </a:lnTo>
                  <a:lnTo>
                    <a:pt x="370" y="248"/>
                  </a:lnTo>
                  <a:lnTo>
                    <a:pt x="370" y="248"/>
                  </a:lnTo>
                  <a:close/>
                  <a:moveTo>
                    <a:pt x="320" y="264"/>
                  </a:moveTo>
                  <a:lnTo>
                    <a:pt x="320" y="264"/>
                  </a:lnTo>
                  <a:lnTo>
                    <a:pt x="310" y="266"/>
                  </a:lnTo>
                  <a:lnTo>
                    <a:pt x="302" y="264"/>
                  </a:lnTo>
                  <a:lnTo>
                    <a:pt x="294" y="260"/>
                  </a:lnTo>
                  <a:lnTo>
                    <a:pt x="288" y="252"/>
                  </a:lnTo>
                  <a:lnTo>
                    <a:pt x="288" y="252"/>
                  </a:lnTo>
                  <a:lnTo>
                    <a:pt x="286" y="242"/>
                  </a:lnTo>
                  <a:lnTo>
                    <a:pt x="288" y="234"/>
                  </a:lnTo>
                  <a:lnTo>
                    <a:pt x="292" y="226"/>
                  </a:lnTo>
                  <a:lnTo>
                    <a:pt x="300" y="220"/>
                  </a:lnTo>
                  <a:lnTo>
                    <a:pt x="300" y="220"/>
                  </a:lnTo>
                  <a:lnTo>
                    <a:pt x="308" y="218"/>
                  </a:lnTo>
                  <a:lnTo>
                    <a:pt x="318" y="220"/>
                  </a:lnTo>
                  <a:lnTo>
                    <a:pt x="326" y="224"/>
                  </a:lnTo>
                  <a:lnTo>
                    <a:pt x="332" y="232"/>
                  </a:lnTo>
                  <a:lnTo>
                    <a:pt x="332" y="232"/>
                  </a:lnTo>
                  <a:lnTo>
                    <a:pt x="334" y="240"/>
                  </a:lnTo>
                  <a:lnTo>
                    <a:pt x="332" y="250"/>
                  </a:lnTo>
                  <a:lnTo>
                    <a:pt x="328" y="258"/>
                  </a:lnTo>
                  <a:lnTo>
                    <a:pt x="320" y="264"/>
                  </a:lnTo>
                  <a:lnTo>
                    <a:pt x="320" y="26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63F283-1A39-4DE9-ACD2-85134DB2F3B1}"/>
              </a:ext>
            </a:extLst>
          </p:cNvPr>
          <p:cNvGrpSpPr/>
          <p:nvPr/>
        </p:nvGrpSpPr>
        <p:grpSpPr>
          <a:xfrm>
            <a:off x="9523412" y="4662080"/>
            <a:ext cx="457200" cy="457200"/>
            <a:chOff x="7867755" y="3474401"/>
            <a:chExt cx="612000" cy="612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EE46A7A-90A9-459C-8A6C-D89070520BD7}"/>
                </a:ext>
              </a:extLst>
            </p:cNvPr>
            <p:cNvSpPr/>
            <p:nvPr/>
          </p:nvSpPr>
          <p:spPr bwMode="ltGray">
            <a:xfrm>
              <a:off x="7867755" y="3474401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3" name="Freeform 4846">
              <a:extLst>
                <a:ext uri="{FF2B5EF4-FFF2-40B4-BE49-F238E27FC236}">
                  <a16:creationId xmlns:a16="http://schemas.microsoft.com/office/drawing/2014/main" id="{8663ED82-0894-4C22-8D47-CC313464DC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6974" y="3599197"/>
              <a:ext cx="472787" cy="389928"/>
            </a:xfrm>
            <a:custGeom>
              <a:avLst/>
              <a:gdLst>
                <a:gd name="T0" fmla="*/ 234 w 388"/>
                <a:gd name="T1" fmla="*/ 108 h 320"/>
                <a:gd name="T2" fmla="*/ 206 w 388"/>
                <a:gd name="T3" fmla="*/ 22 h 320"/>
                <a:gd name="T4" fmla="*/ 150 w 388"/>
                <a:gd name="T5" fmla="*/ 24 h 320"/>
                <a:gd name="T6" fmla="*/ 110 w 388"/>
                <a:gd name="T7" fmla="*/ 24 h 320"/>
                <a:gd name="T8" fmla="*/ 24 w 388"/>
                <a:gd name="T9" fmla="*/ 52 h 320"/>
                <a:gd name="T10" fmla="*/ 26 w 388"/>
                <a:gd name="T11" fmla="*/ 108 h 320"/>
                <a:gd name="T12" fmla="*/ 26 w 388"/>
                <a:gd name="T13" fmla="*/ 148 h 320"/>
                <a:gd name="T14" fmla="*/ 52 w 388"/>
                <a:gd name="T15" fmla="*/ 234 h 320"/>
                <a:gd name="T16" fmla="*/ 110 w 388"/>
                <a:gd name="T17" fmla="*/ 232 h 320"/>
                <a:gd name="T18" fmla="*/ 150 w 388"/>
                <a:gd name="T19" fmla="*/ 232 h 320"/>
                <a:gd name="T20" fmla="*/ 236 w 388"/>
                <a:gd name="T21" fmla="*/ 206 h 320"/>
                <a:gd name="T22" fmla="*/ 234 w 388"/>
                <a:gd name="T23" fmla="*/ 148 h 320"/>
                <a:gd name="T24" fmla="*/ 114 w 388"/>
                <a:gd name="T25" fmla="*/ 208 h 320"/>
                <a:gd name="T26" fmla="*/ 62 w 388"/>
                <a:gd name="T27" fmla="*/ 174 h 320"/>
                <a:gd name="T28" fmla="*/ 48 w 388"/>
                <a:gd name="T29" fmla="*/ 128 h 320"/>
                <a:gd name="T30" fmla="*/ 72 w 388"/>
                <a:gd name="T31" fmla="*/ 70 h 320"/>
                <a:gd name="T32" fmla="*/ 130 w 388"/>
                <a:gd name="T33" fmla="*/ 46 h 320"/>
                <a:gd name="T34" fmla="*/ 176 w 388"/>
                <a:gd name="T35" fmla="*/ 60 h 320"/>
                <a:gd name="T36" fmla="*/ 210 w 388"/>
                <a:gd name="T37" fmla="*/ 112 h 320"/>
                <a:gd name="T38" fmla="*/ 206 w 388"/>
                <a:gd name="T39" fmla="*/ 160 h 320"/>
                <a:gd name="T40" fmla="*/ 162 w 388"/>
                <a:gd name="T41" fmla="*/ 204 h 320"/>
                <a:gd name="T42" fmla="*/ 130 w 388"/>
                <a:gd name="T43" fmla="*/ 66 h 320"/>
                <a:gd name="T44" fmla="*/ 94 w 388"/>
                <a:gd name="T45" fmla="*/ 76 h 320"/>
                <a:gd name="T46" fmla="*/ 68 w 388"/>
                <a:gd name="T47" fmla="*/ 116 h 320"/>
                <a:gd name="T48" fmla="*/ 72 w 388"/>
                <a:gd name="T49" fmla="*/ 152 h 320"/>
                <a:gd name="T50" fmla="*/ 106 w 388"/>
                <a:gd name="T51" fmla="*/ 186 h 320"/>
                <a:gd name="T52" fmla="*/ 142 w 388"/>
                <a:gd name="T53" fmla="*/ 190 h 320"/>
                <a:gd name="T54" fmla="*/ 182 w 388"/>
                <a:gd name="T55" fmla="*/ 162 h 320"/>
                <a:gd name="T56" fmla="*/ 192 w 388"/>
                <a:gd name="T57" fmla="*/ 128 h 320"/>
                <a:gd name="T58" fmla="*/ 174 w 388"/>
                <a:gd name="T59" fmla="*/ 84 h 320"/>
                <a:gd name="T60" fmla="*/ 130 w 388"/>
                <a:gd name="T61" fmla="*/ 66 h 320"/>
                <a:gd name="T62" fmla="*/ 120 w 388"/>
                <a:gd name="T63" fmla="*/ 152 h 320"/>
                <a:gd name="T64" fmla="*/ 102 w 388"/>
                <a:gd name="T65" fmla="*/ 128 h 320"/>
                <a:gd name="T66" fmla="*/ 130 w 388"/>
                <a:gd name="T67" fmla="*/ 102 h 320"/>
                <a:gd name="T68" fmla="*/ 154 w 388"/>
                <a:gd name="T69" fmla="*/ 118 h 320"/>
                <a:gd name="T70" fmla="*/ 148 w 388"/>
                <a:gd name="T71" fmla="*/ 148 h 320"/>
                <a:gd name="T72" fmla="*/ 370 w 388"/>
                <a:gd name="T73" fmla="*/ 248 h 320"/>
                <a:gd name="T74" fmla="*/ 364 w 388"/>
                <a:gd name="T75" fmla="*/ 214 h 320"/>
                <a:gd name="T76" fmla="*/ 320 w 388"/>
                <a:gd name="T77" fmla="*/ 162 h 320"/>
                <a:gd name="T78" fmla="*/ 286 w 388"/>
                <a:gd name="T79" fmla="*/ 186 h 320"/>
                <a:gd name="T80" fmla="*/ 260 w 388"/>
                <a:gd name="T81" fmla="*/ 208 h 320"/>
                <a:gd name="T82" fmla="*/ 236 w 388"/>
                <a:gd name="T83" fmla="*/ 272 h 320"/>
                <a:gd name="T84" fmla="*/ 274 w 388"/>
                <a:gd name="T85" fmla="*/ 290 h 320"/>
                <a:gd name="T86" fmla="*/ 306 w 388"/>
                <a:gd name="T87" fmla="*/ 302 h 320"/>
                <a:gd name="T88" fmla="*/ 372 w 388"/>
                <a:gd name="T89" fmla="*/ 290 h 320"/>
                <a:gd name="T90" fmla="*/ 370 w 388"/>
                <a:gd name="T91" fmla="*/ 248 h 320"/>
                <a:gd name="T92" fmla="*/ 310 w 388"/>
                <a:gd name="T93" fmla="*/ 266 h 320"/>
                <a:gd name="T94" fmla="*/ 288 w 388"/>
                <a:gd name="T95" fmla="*/ 252 h 320"/>
                <a:gd name="T96" fmla="*/ 300 w 388"/>
                <a:gd name="T97" fmla="*/ 220 h 320"/>
                <a:gd name="T98" fmla="*/ 326 w 388"/>
                <a:gd name="T99" fmla="*/ 224 h 320"/>
                <a:gd name="T100" fmla="*/ 332 w 388"/>
                <a:gd name="T101" fmla="*/ 25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88" h="320">
                  <a:moveTo>
                    <a:pt x="258" y="148"/>
                  </a:moveTo>
                  <a:lnTo>
                    <a:pt x="258" y="108"/>
                  </a:lnTo>
                  <a:lnTo>
                    <a:pt x="234" y="108"/>
                  </a:lnTo>
                  <a:lnTo>
                    <a:pt x="234" y="108"/>
                  </a:lnTo>
                  <a:lnTo>
                    <a:pt x="226" y="88"/>
                  </a:lnTo>
                  <a:lnTo>
                    <a:pt x="216" y="70"/>
                  </a:lnTo>
                  <a:lnTo>
                    <a:pt x="236" y="52"/>
                  </a:lnTo>
                  <a:lnTo>
                    <a:pt x="206" y="22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70" y="30"/>
                  </a:lnTo>
                  <a:lnTo>
                    <a:pt x="150" y="24"/>
                  </a:lnTo>
                  <a:lnTo>
                    <a:pt x="150" y="0"/>
                  </a:lnTo>
                  <a:lnTo>
                    <a:pt x="110" y="0"/>
                  </a:lnTo>
                  <a:lnTo>
                    <a:pt x="110" y="24"/>
                  </a:lnTo>
                  <a:lnTo>
                    <a:pt x="110" y="24"/>
                  </a:lnTo>
                  <a:lnTo>
                    <a:pt x="90" y="30"/>
                  </a:lnTo>
                  <a:lnTo>
                    <a:pt x="70" y="40"/>
                  </a:lnTo>
                  <a:lnTo>
                    <a:pt x="52" y="22"/>
                  </a:lnTo>
                  <a:lnTo>
                    <a:pt x="24" y="52"/>
                  </a:lnTo>
                  <a:lnTo>
                    <a:pt x="42" y="70"/>
                  </a:lnTo>
                  <a:lnTo>
                    <a:pt x="42" y="70"/>
                  </a:lnTo>
                  <a:lnTo>
                    <a:pt x="32" y="88"/>
                  </a:lnTo>
                  <a:lnTo>
                    <a:pt x="26" y="108"/>
                  </a:lnTo>
                  <a:lnTo>
                    <a:pt x="0" y="108"/>
                  </a:lnTo>
                  <a:lnTo>
                    <a:pt x="0" y="148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32" y="168"/>
                  </a:lnTo>
                  <a:lnTo>
                    <a:pt x="42" y="188"/>
                  </a:lnTo>
                  <a:lnTo>
                    <a:pt x="24" y="206"/>
                  </a:lnTo>
                  <a:lnTo>
                    <a:pt x="52" y="234"/>
                  </a:lnTo>
                  <a:lnTo>
                    <a:pt x="70" y="216"/>
                  </a:lnTo>
                  <a:lnTo>
                    <a:pt x="70" y="216"/>
                  </a:lnTo>
                  <a:lnTo>
                    <a:pt x="90" y="226"/>
                  </a:lnTo>
                  <a:lnTo>
                    <a:pt x="110" y="232"/>
                  </a:lnTo>
                  <a:lnTo>
                    <a:pt x="110" y="258"/>
                  </a:lnTo>
                  <a:lnTo>
                    <a:pt x="150" y="258"/>
                  </a:lnTo>
                  <a:lnTo>
                    <a:pt x="150" y="232"/>
                  </a:lnTo>
                  <a:lnTo>
                    <a:pt x="150" y="232"/>
                  </a:lnTo>
                  <a:lnTo>
                    <a:pt x="170" y="226"/>
                  </a:lnTo>
                  <a:lnTo>
                    <a:pt x="188" y="216"/>
                  </a:lnTo>
                  <a:lnTo>
                    <a:pt x="206" y="234"/>
                  </a:lnTo>
                  <a:lnTo>
                    <a:pt x="236" y="206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6" y="168"/>
                  </a:lnTo>
                  <a:lnTo>
                    <a:pt x="234" y="148"/>
                  </a:lnTo>
                  <a:lnTo>
                    <a:pt x="258" y="148"/>
                  </a:lnTo>
                  <a:close/>
                  <a:moveTo>
                    <a:pt x="130" y="210"/>
                  </a:moveTo>
                  <a:lnTo>
                    <a:pt x="130" y="210"/>
                  </a:lnTo>
                  <a:lnTo>
                    <a:pt x="114" y="208"/>
                  </a:lnTo>
                  <a:lnTo>
                    <a:pt x="98" y="204"/>
                  </a:lnTo>
                  <a:lnTo>
                    <a:pt x="84" y="196"/>
                  </a:lnTo>
                  <a:lnTo>
                    <a:pt x="72" y="186"/>
                  </a:lnTo>
                  <a:lnTo>
                    <a:pt x="62" y="174"/>
                  </a:lnTo>
                  <a:lnTo>
                    <a:pt x="54" y="160"/>
                  </a:lnTo>
                  <a:lnTo>
                    <a:pt x="50" y="144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50" y="112"/>
                  </a:lnTo>
                  <a:lnTo>
                    <a:pt x="54" y="96"/>
                  </a:lnTo>
                  <a:lnTo>
                    <a:pt x="62" y="82"/>
                  </a:lnTo>
                  <a:lnTo>
                    <a:pt x="72" y="70"/>
                  </a:lnTo>
                  <a:lnTo>
                    <a:pt x="84" y="60"/>
                  </a:lnTo>
                  <a:lnTo>
                    <a:pt x="98" y="52"/>
                  </a:lnTo>
                  <a:lnTo>
                    <a:pt x="114" y="48"/>
                  </a:lnTo>
                  <a:lnTo>
                    <a:pt x="130" y="46"/>
                  </a:lnTo>
                  <a:lnTo>
                    <a:pt x="130" y="46"/>
                  </a:lnTo>
                  <a:lnTo>
                    <a:pt x="146" y="48"/>
                  </a:lnTo>
                  <a:lnTo>
                    <a:pt x="162" y="52"/>
                  </a:lnTo>
                  <a:lnTo>
                    <a:pt x="176" y="60"/>
                  </a:lnTo>
                  <a:lnTo>
                    <a:pt x="188" y="70"/>
                  </a:lnTo>
                  <a:lnTo>
                    <a:pt x="198" y="82"/>
                  </a:lnTo>
                  <a:lnTo>
                    <a:pt x="206" y="96"/>
                  </a:lnTo>
                  <a:lnTo>
                    <a:pt x="210" y="112"/>
                  </a:lnTo>
                  <a:lnTo>
                    <a:pt x="212" y="128"/>
                  </a:lnTo>
                  <a:lnTo>
                    <a:pt x="212" y="128"/>
                  </a:lnTo>
                  <a:lnTo>
                    <a:pt x="210" y="144"/>
                  </a:lnTo>
                  <a:lnTo>
                    <a:pt x="206" y="160"/>
                  </a:lnTo>
                  <a:lnTo>
                    <a:pt x="198" y="174"/>
                  </a:lnTo>
                  <a:lnTo>
                    <a:pt x="188" y="186"/>
                  </a:lnTo>
                  <a:lnTo>
                    <a:pt x="176" y="196"/>
                  </a:lnTo>
                  <a:lnTo>
                    <a:pt x="162" y="204"/>
                  </a:lnTo>
                  <a:lnTo>
                    <a:pt x="146" y="208"/>
                  </a:lnTo>
                  <a:lnTo>
                    <a:pt x="130" y="210"/>
                  </a:lnTo>
                  <a:lnTo>
                    <a:pt x="130" y="210"/>
                  </a:lnTo>
                  <a:close/>
                  <a:moveTo>
                    <a:pt x="130" y="66"/>
                  </a:moveTo>
                  <a:lnTo>
                    <a:pt x="130" y="66"/>
                  </a:lnTo>
                  <a:lnTo>
                    <a:pt x="118" y="68"/>
                  </a:lnTo>
                  <a:lnTo>
                    <a:pt x="106" y="70"/>
                  </a:lnTo>
                  <a:lnTo>
                    <a:pt x="94" y="76"/>
                  </a:lnTo>
                  <a:lnTo>
                    <a:pt x="86" y="84"/>
                  </a:lnTo>
                  <a:lnTo>
                    <a:pt x="78" y="94"/>
                  </a:lnTo>
                  <a:lnTo>
                    <a:pt x="72" y="104"/>
                  </a:lnTo>
                  <a:lnTo>
                    <a:pt x="68" y="116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68" y="140"/>
                  </a:lnTo>
                  <a:lnTo>
                    <a:pt x="72" y="152"/>
                  </a:lnTo>
                  <a:lnTo>
                    <a:pt x="78" y="162"/>
                  </a:lnTo>
                  <a:lnTo>
                    <a:pt x="86" y="172"/>
                  </a:lnTo>
                  <a:lnTo>
                    <a:pt x="94" y="180"/>
                  </a:lnTo>
                  <a:lnTo>
                    <a:pt x="106" y="186"/>
                  </a:lnTo>
                  <a:lnTo>
                    <a:pt x="118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42" y="190"/>
                  </a:lnTo>
                  <a:lnTo>
                    <a:pt x="154" y="186"/>
                  </a:lnTo>
                  <a:lnTo>
                    <a:pt x="164" y="180"/>
                  </a:lnTo>
                  <a:lnTo>
                    <a:pt x="174" y="172"/>
                  </a:lnTo>
                  <a:lnTo>
                    <a:pt x="182" y="162"/>
                  </a:lnTo>
                  <a:lnTo>
                    <a:pt x="188" y="152"/>
                  </a:lnTo>
                  <a:lnTo>
                    <a:pt x="190" y="140"/>
                  </a:lnTo>
                  <a:lnTo>
                    <a:pt x="192" y="128"/>
                  </a:lnTo>
                  <a:lnTo>
                    <a:pt x="192" y="128"/>
                  </a:lnTo>
                  <a:lnTo>
                    <a:pt x="190" y="116"/>
                  </a:lnTo>
                  <a:lnTo>
                    <a:pt x="188" y="104"/>
                  </a:lnTo>
                  <a:lnTo>
                    <a:pt x="182" y="94"/>
                  </a:lnTo>
                  <a:lnTo>
                    <a:pt x="174" y="84"/>
                  </a:lnTo>
                  <a:lnTo>
                    <a:pt x="164" y="76"/>
                  </a:lnTo>
                  <a:lnTo>
                    <a:pt x="154" y="70"/>
                  </a:lnTo>
                  <a:lnTo>
                    <a:pt x="142" y="68"/>
                  </a:lnTo>
                  <a:lnTo>
                    <a:pt x="130" y="66"/>
                  </a:lnTo>
                  <a:lnTo>
                    <a:pt x="130" y="66"/>
                  </a:lnTo>
                  <a:close/>
                  <a:moveTo>
                    <a:pt x="130" y="156"/>
                  </a:moveTo>
                  <a:lnTo>
                    <a:pt x="130" y="156"/>
                  </a:lnTo>
                  <a:lnTo>
                    <a:pt x="120" y="152"/>
                  </a:lnTo>
                  <a:lnTo>
                    <a:pt x="110" y="148"/>
                  </a:lnTo>
                  <a:lnTo>
                    <a:pt x="104" y="138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104" y="118"/>
                  </a:lnTo>
                  <a:lnTo>
                    <a:pt x="110" y="110"/>
                  </a:lnTo>
                  <a:lnTo>
                    <a:pt x="120" y="104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40" y="104"/>
                  </a:lnTo>
                  <a:lnTo>
                    <a:pt x="148" y="110"/>
                  </a:lnTo>
                  <a:lnTo>
                    <a:pt x="154" y="118"/>
                  </a:lnTo>
                  <a:lnTo>
                    <a:pt x="156" y="128"/>
                  </a:lnTo>
                  <a:lnTo>
                    <a:pt x="156" y="128"/>
                  </a:lnTo>
                  <a:lnTo>
                    <a:pt x="154" y="138"/>
                  </a:lnTo>
                  <a:lnTo>
                    <a:pt x="148" y="148"/>
                  </a:lnTo>
                  <a:lnTo>
                    <a:pt x="140" y="152"/>
                  </a:lnTo>
                  <a:lnTo>
                    <a:pt x="130" y="156"/>
                  </a:lnTo>
                  <a:lnTo>
                    <a:pt x="130" y="156"/>
                  </a:lnTo>
                  <a:close/>
                  <a:moveTo>
                    <a:pt x="370" y="248"/>
                  </a:moveTo>
                  <a:lnTo>
                    <a:pt x="388" y="244"/>
                  </a:lnTo>
                  <a:lnTo>
                    <a:pt x="382" y="212"/>
                  </a:lnTo>
                  <a:lnTo>
                    <a:pt x="364" y="214"/>
                  </a:lnTo>
                  <a:lnTo>
                    <a:pt x="364" y="214"/>
                  </a:lnTo>
                  <a:lnTo>
                    <a:pt x="356" y="202"/>
                  </a:lnTo>
                  <a:lnTo>
                    <a:pt x="346" y="192"/>
                  </a:lnTo>
                  <a:lnTo>
                    <a:pt x="352" y="174"/>
                  </a:lnTo>
                  <a:lnTo>
                    <a:pt x="320" y="162"/>
                  </a:lnTo>
                  <a:lnTo>
                    <a:pt x="314" y="180"/>
                  </a:lnTo>
                  <a:lnTo>
                    <a:pt x="314" y="180"/>
                  </a:lnTo>
                  <a:lnTo>
                    <a:pt x="300" y="182"/>
                  </a:lnTo>
                  <a:lnTo>
                    <a:pt x="286" y="186"/>
                  </a:lnTo>
                  <a:lnTo>
                    <a:pt x="272" y="172"/>
                  </a:lnTo>
                  <a:lnTo>
                    <a:pt x="246" y="194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52" y="220"/>
                  </a:lnTo>
                  <a:lnTo>
                    <a:pt x="250" y="234"/>
                  </a:lnTo>
                  <a:lnTo>
                    <a:pt x="230" y="238"/>
                  </a:lnTo>
                  <a:lnTo>
                    <a:pt x="236" y="272"/>
                  </a:lnTo>
                  <a:lnTo>
                    <a:pt x="256" y="268"/>
                  </a:lnTo>
                  <a:lnTo>
                    <a:pt x="256" y="268"/>
                  </a:lnTo>
                  <a:lnTo>
                    <a:pt x="264" y="280"/>
                  </a:lnTo>
                  <a:lnTo>
                    <a:pt x="274" y="290"/>
                  </a:lnTo>
                  <a:lnTo>
                    <a:pt x="268" y="308"/>
                  </a:lnTo>
                  <a:lnTo>
                    <a:pt x="300" y="320"/>
                  </a:lnTo>
                  <a:lnTo>
                    <a:pt x="306" y="302"/>
                  </a:lnTo>
                  <a:lnTo>
                    <a:pt x="306" y="302"/>
                  </a:lnTo>
                  <a:lnTo>
                    <a:pt x="320" y="302"/>
                  </a:lnTo>
                  <a:lnTo>
                    <a:pt x="334" y="298"/>
                  </a:lnTo>
                  <a:lnTo>
                    <a:pt x="346" y="312"/>
                  </a:lnTo>
                  <a:lnTo>
                    <a:pt x="372" y="290"/>
                  </a:lnTo>
                  <a:lnTo>
                    <a:pt x="360" y="276"/>
                  </a:lnTo>
                  <a:lnTo>
                    <a:pt x="360" y="276"/>
                  </a:lnTo>
                  <a:lnTo>
                    <a:pt x="366" y="262"/>
                  </a:lnTo>
                  <a:lnTo>
                    <a:pt x="370" y="248"/>
                  </a:lnTo>
                  <a:lnTo>
                    <a:pt x="370" y="248"/>
                  </a:lnTo>
                  <a:close/>
                  <a:moveTo>
                    <a:pt x="320" y="264"/>
                  </a:moveTo>
                  <a:lnTo>
                    <a:pt x="320" y="264"/>
                  </a:lnTo>
                  <a:lnTo>
                    <a:pt x="310" y="266"/>
                  </a:lnTo>
                  <a:lnTo>
                    <a:pt x="302" y="264"/>
                  </a:lnTo>
                  <a:lnTo>
                    <a:pt x="294" y="260"/>
                  </a:lnTo>
                  <a:lnTo>
                    <a:pt x="288" y="252"/>
                  </a:lnTo>
                  <a:lnTo>
                    <a:pt x="288" y="252"/>
                  </a:lnTo>
                  <a:lnTo>
                    <a:pt x="286" y="242"/>
                  </a:lnTo>
                  <a:lnTo>
                    <a:pt x="288" y="234"/>
                  </a:lnTo>
                  <a:lnTo>
                    <a:pt x="292" y="226"/>
                  </a:lnTo>
                  <a:lnTo>
                    <a:pt x="300" y="220"/>
                  </a:lnTo>
                  <a:lnTo>
                    <a:pt x="300" y="220"/>
                  </a:lnTo>
                  <a:lnTo>
                    <a:pt x="308" y="218"/>
                  </a:lnTo>
                  <a:lnTo>
                    <a:pt x="318" y="220"/>
                  </a:lnTo>
                  <a:lnTo>
                    <a:pt x="326" y="224"/>
                  </a:lnTo>
                  <a:lnTo>
                    <a:pt x="332" y="232"/>
                  </a:lnTo>
                  <a:lnTo>
                    <a:pt x="332" y="232"/>
                  </a:lnTo>
                  <a:lnTo>
                    <a:pt x="334" y="240"/>
                  </a:lnTo>
                  <a:lnTo>
                    <a:pt x="332" y="250"/>
                  </a:lnTo>
                  <a:lnTo>
                    <a:pt x="328" y="258"/>
                  </a:lnTo>
                  <a:lnTo>
                    <a:pt x="320" y="264"/>
                  </a:lnTo>
                  <a:lnTo>
                    <a:pt x="320" y="26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ED16B6-016F-4FE4-9E30-04484A238E4A}"/>
              </a:ext>
            </a:extLst>
          </p:cNvPr>
          <p:cNvGrpSpPr/>
          <p:nvPr/>
        </p:nvGrpSpPr>
        <p:grpSpPr>
          <a:xfrm>
            <a:off x="9523412" y="5219700"/>
            <a:ext cx="457200" cy="457200"/>
            <a:chOff x="7867755" y="3474401"/>
            <a:chExt cx="612000" cy="6120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7E76A05-A748-4B1E-B3ED-8CF6CB9881BA}"/>
                </a:ext>
              </a:extLst>
            </p:cNvPr>
            <p:cNvSpPr/>
            <p:nvPr/>
          </p:nvSpPr>
          <p:spPr bwMode="ltGray">
            <a:xfrm>
              <a:off x="7867755" y="3474401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6" name="Freeform 4846">
              <a:extLst>
                <a:ext uri="{FF2B5EF4-FFF2-40B4-BE49-F238E27FC236}">
                  <a16:creationId xmlns:a16="http://schemas.microsoft.com/office/drawing/2014/main" id="{FE3C42F8-AD9E-45A4-8471-EF1E32F965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6974" y="3599197"/>
              <a:ext cx="472787" cy="389928"/>
            </a:xfrm>
            <a:custGeom>
              <a:avLst/>
              <a:gdLst>
                <a:gd name="T0" fmla="*/ 234 w 388"/>
                <a:gd name="T1" fmla="*/ 108 h 320"/>
                <a:gd name="T2" fmla="*/ 206 w 388"/>
                <a:gd name="T3" fmla="*/ 22 h 320"/>
                <a:gd name="T4" fmla="*/ 150 w 388"/>
                <a:gd name="T5" fmla="*/ 24 h 320"/>
                <a:gd name="T6" fmla="*/ 110 w 388"/>
                <a:gd name="T7" fmla="*/ 24 h 320"/>
                <a:gd name="T8" fmla="*/ 24 w 388"/>
                <a:gd name="T9" fmla="*/ 52 h 320"/>
                <a:gd name="T10" fmla="*/ 26 w 388"/>
                <a:gd name="T11" fmla="*/ 108 h 320"/>
                <a:gd name="T12" fmla="*/ 26 w 388"/>
                <a:gd name="T13" fmla="*/ 148 h 320"/>
                <a:gd name="T14" fmla="*/ 52 w 388"/>
                <a:gd name="T15" fmla="*/ 234 h 320"/>
                <a:gd name="T16" fmla="*/ 110 w 388"/>
                <a:gd name="T17" fmla="*/ 232 h 320"/>
                <a:gd name="T18" fmla="*/ 150 w 388"/>
                <a:gd name="T19" fmla="*/ 232 h 320"/>
                <a:gd name="T20" fmla="*/ 236 w 388"/>
                <a:gd name="T21" fmla="*/ 206 h 320"/>
                <a:gd name="T22" fmla="*/ 234 w 388"/>
                <a:gd name="T23" fmla="*/ 148 h 320"/>
                <a:gd name="T24" fmla="*/ 114 w 388"/>
                <a:gd name="T25" fmla="*/ 208 h 320"/>
                <a:gd name="T26" fmla="*/ 62 w 388"/>
                <a:gd name="T27" fmla="*/ 174 h 320"/>
                <a:gd name="T28" fmla="*/ 48 w 388"/>
                <a:gd name="T29" fmla="*/ 128 h 320"/>
                <a:gd name="T30" fmla="*/ 72 w 388"/>
                <a:gd name="T31" fmla="*/ 70 h 320"/>
                <a:gd name="T32" fmla="*/ 130 w 388"/>
                <a:gd name="T33" fmla="*/ 46 h 320"/>
                <a:gd name="T34" fmla="*/ 176 w 388"/>
                <a:gd name="T35" fmla="*/ 60 h 320"/>
                <a:gd name="T36" fmla="*/ 210 w 388"/>
                <a:gd name="T37" fmla="*/ 112 h 320"/>
                <a:gd name="T38" fmla="*/ 206 w 388"/>
                <a:gd name="T39" fmla="*/ 160 h 320"/>
                <a:gd name="T40" fmla="*/ 162 w 388"/>
                <a:gd name="T41" fmla="*/ 204 h 320"/>
                <a:gd name="T42" fmla="*/ 130 w 388"/>
                <a:gd name="T43" fmla="*/ 66 h 320"/>
                <a:gd name="T44" fmla="*/ 94 w 388"/>
                <a:gd name="T45" fmla="*/ 76 h 320"/>
                <a:gd name="T46" fmla="*/ 68 w 388"/>
                <a:gd name="T47" fmla="*/ 116 h 320"/>
                <a:gd name="T48" fmla="*/ 72 w 388"/>
                <a:gd name="T49" fmla="*/ 152 h 320"/>
                <a:gd name="T50" fmla="*/ 106 w 388"/>
                <a:gd name="T51" fmla="*/ 186 h 320"/>
                <a:gd name="T52" fmla="*/ 142 w 388"/>
                <a:gd name="T53" fmla="*/ 190 h 320"/>
                <a:gd name="T54" fmla="*/ 182 w 388"/>
                <a:gd name="T55" fmla="*/ 162 h 320"/>
                <a:gd name="T56" fmla="*/ 192 w 388"/>
                <a:gd name="T57" fmla="*/ 128 h 320"/>
                <a:gd name="T58" fmla="*/ 174 w 388"/>
                <a:gd name="T59" fmla="*/ 84 h 320"/>
                <a:gd name="T60" fmla="*/ 130 w 388"/>
                <a:gd name="T61" fmla="*/ 66 h 320"/>
                <a:gd name="T62" fmla="*/ 120 w 388"/>
                <a:gd name="T63" fmla="*/ 152 h 320"/>
                <a:gd name="T64" fmla="*/ 102 w 388"/>
                <a:gd name="T65" fmla="*/ 128 h 320"/>
                <a:gd name="T66" fmla="*/ 130 w 388"/>
                <a:gd name="T67" fmla="*/ 102 h 320"/>
                <a:gd name="T68" fmla="*/ 154 w 388"/>
                <a:gd name="T69" fmla="*/ 118 h 320"/>
                <a:gd name="T70" fmla="*/ 148 w 388"/>
                <a:gd name="T71" fmla="*/ 148 h 320"/>
                <a:gd name="T72" fmla="*/ 370 w 388"/>
                <a:gd name="T73" fmla="*/ 248 h 320"/>
                <a:gd name="T74" fmla="*/ 364 w 388"/>
                <a:gd name="T75" fmla="*/ 214 h 320"/>
                <a:gd name="T76" fmla="*/ 320 w 388"/>
                <a:gd name="T77" fmla="*/ 162 h 320"/>
                <a:gd name="T78" fmla="*/ 286 w 388"/>
                <a:gd name="T79" fmla="*/ 186 h 320"/>
                <a:gd name="T80" fmla="*/ 260 w 388"/>
                <a:gd name="T81" fmla="*/ 208 h 320"/>
                <a:gd name="T82" fmla="*/ 236 w 388"/>
                <a:gd name="T83" fmla="*/ 272 h 320"/>
                <a:gd name="T84" fmla="*/ 274 w 388"/>
                <a:gd name="T85" fmla="*/ 290 h 320"/>
                <a:gd name="T86" fmla="*/ 306 w 388"/>
                <a:gd name="T87" fmla="*/ 302 h 320"/>
                <a:gd name="T88" fmla="*/ 372 w 388"/>
                <a:gd name="T89" fmla="*/ 290 h 320"/>
                <a:gd name="T90" fmla="*/ 370 w 388"/>
                <a:gd name="T91" fmla="*/ 248 h 320"/>
                <a:gd name="T92" fmla="*/ 310 w 388"/>
                <a:gd name="T93" fmla="*/ 266 h 320"/>
                <a:gd name="T94" fmla="*/ 288 w 388"/>
                <a:gd name="T95" fmla="*/ 252 h 320"/>
                <a:gd name="T96" fmla="*/ 300 w 388"/>
                <a:gd name="T97" fmla="*/ 220 h 320"/>
                <a:gd name="T98" fmla="*/ 326 w 388"/>
                <a:gd name="T99" fmla="*/ 224 h 320"/>
                <a:gd name="T100" fmla="*/ 332 w 388"/>
                <a:gd name="T101" fmla="*/ 25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88" h="320">
                  <a:moveTo>
                    <a:pt x="258" y="148"/>
                  </a:moveTo>
                  <a:lnTo>
                    <a:pt x="258" y="108"/>
                  </a:lnTo>
                  <a:lnTo>
                    <a:pt x="234" y="108"/>
                  </a:lnTo>
                  <a:lnTo>
                    <a:pt x="234" y="108"/>
                  </a:lnTo>
                  <a:lnTo>
                    <a:pt x="226" y="88"/>
                  </a:lnTo>
                  <a:lnTo>
                    <a:pt x="216" y="70"/>
                  </a:lnTo>
                  <a:lnTo>
                    <a:pt x="236" y="52"/>
                  </a:lnTo>
                  <a:lnTo>
                    <a:pt x="206" y="22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70" y="30"/>
                  </a:lnTo>
                  <a:lnTo>
                    <a:pt x="150" y="24"/>
                  </a:lnTo>
                  <a:lnTo>
                    <a:pt x="150" y="0"/>
                  </a:lnTo>
                  <a:lnTo>
                    <a:pt x="110" y="0"/>
                  </a:lnTo>
                  <a:lnTo>
                    <a:pt x="110" y="24"/>
                  </a:lnTo>
                  <a:lnTo>
                    <a:pt x="110" y="24"/>
                  </a:lnTo>
                  <a:lnTo>
                    <a:pt x="90" y="30"/>
                  </a:lnTo>
                  <a:lnTo>
                    <a:pt x="70" y="40"/>
                  </a:lnTo>
                  <a:lnTo>
                    <a:pt x="52" y="22"/>
                  </a:lnTo>
                  <a:lnTo>
                    <a:pt x="24" y="52"/>
                  </a:lnTo>
                  <a:lnTo>
                    <a:pt x="42" y="70"/>
                  </a:lnTo>
                  <a:lnTo>
                    <a:pt x="42" y="70"/>
                  </a:lnTo>
                  <a:lnTo>
                    <a:pt x="32" y="88"/>
                  </a:lnTo>
                  <a:lnTo>
                    <a:pt x="26" y="108"/>
                  </a:lnTo>
                  <a:lnTo>
                    <a:pt x="0" y="108"/>
                  </a:lnTo>
                  <a:lnTo>
                    <a:pt x="0" y="148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32" y="168"/>
                  </a:lnTo>
                  <a:lnTo>
                    <a:pt x="42" y="188"/>
                  </a:lnTo>
                  <a:lnTo>
                    <a:pt x="24" y="206"/>
                  </a:lnTo>
                  <a:lnTo>
                    <a:pt x="52" y="234"/>
                  </a:lnTo>
                  <a:lnTo>
                    <a:pt x="70" y="216"/>
                  </a:lnTo>
                  <a:lnTo>
                    <a:pt x="70" y="216"/>
                  </a:lnTo>
                  <a:lnTo>
                    <a:pt x="90" y="226"/>
                  </a:lnTo>
                  <a:lnTo>
                    <a:pt x="110" y="232"/>
                  </a:lnTo>
                  <a:lnTo>
                    <a:pt x="110" y="258"/>
                  </a:lnTo>
                  <a:lnTo>
                    <a:pt x="150" y="258"/>
                  </a:lnTo>
                  <a:lnTo>
                    <a:pt x="150" y="232"/>
                  </a:lnTo>
                  <a:lnTo>
                    <a:pt x="150" y="232"/>
                  </a:lnTo>
                  <a:lnTo>
                    <a:pt x="170" y="226"/>
                  </a:lnTo>
                  <a:lnTo>
                    <a:pt x="188" y="216"/>
                  </a:lnTo>
                  <a:lnTo>
                    <a:pt x="206" y="234"/>
                  </a:lnTo>
                  <a:lnTo>
                    <a:pt x="236" y="206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6" y="168"/>
                  </a:lnTo>
                  <a:lnTo>
                    <a:pt x="234" y="148"/>
                  </a:lnTo>
                  <a:lnTo>
                    <a:pt x="258" y="148"/>
                  </a:lnTo>
                  <a:close/>
                  <a:moveTo>
                    <a:pt x="130" y="210"/>
                  </a:moveTo>
                  <a:lnTo>
                    <a:pt x="130" y="210"/>
                  </a:lnTo>
                  <a:lnTo>
                    <a:pt x="114" y="208"/>
                  </a:lnTo>
                  <a:lnTo>
                    <a:pt x="98" y="204"/>
                  </a:lnTo>
                  <a:lnTo>
                    <a:pt x="84" y="196"/>
                  </a:lnTo>
                  <a:lnTo>
                    <a:pt x="72" y="186"/>
                  </a:lnTo>
                  <a:lnTo>
                    <a:pt x="62" y="174"/>
                  </a:lnTo>
                  <a:lnTo>
                    <a:pt x="54" y="160"/>
                  </a:lnTo>
                  <a:lnTo>
                    <a:pt x="50" y="144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50" y="112"/>
                  </a:lnTo>
                  <a:lnTo>
                    <a:pt x="54" y="96"/>
                  </a:lnTo>
                  <a:lnTo>
                    <a:pt x="62" y="82"/>
                  </a:lnTo>
                  <a:lnTo>
                    <a:pt x="72" y="70"/>
                  </a:lnTo>
                  <a:lnTo>
                    <a:pt x="84" y="60"/>
                  </a:lnTo>
                  <a:lnTo>
                    <a:pt x="98" y="52"/>
                  </a:lnTo>
                  <a:lnTo>
                    <a:pt x="114" y="48"/>
                  </a:lnTo>
                  <a:lnTo>
                    <a:pt x="130" y="46"/>
                  </a:lnTo>
                  <a:lnTo>
                    <a:pt x="130" y="46"/>
                  </a:lnTo>
                  <a:lnTo>
                    <a:pt x="146" y="48"/>
                  </a:lnTo>
                  <a:lnTo>
                    <a:pt x="162" y="52"/>
                  </a:lnTo>
                  <a:lnTo>
                    <a:pt x="176" y="60"/>
                  </a:lnTo>
                  <a:lnTo>
                    <a:pt x="188" y="70"/>
                  </a:lnTo>
                  <a:lnTo>
                    <a:pt x="198" y="82"/>
                  </a:lnTo>
                  <a:lnTo>
                    <a:pt x="206" y="96"/>
                  </a:lnTo>
                  <a:lnTo>
                    <a:pt x="210" y="112"/>
                  </a:lnTo>
                  <a:lnTo>
                    <a:pt x="212" y="128"/>
                  </a:lnTo>
                  <a:lnTo>
                    <a:pt x="212" y="128"/>
                  </a:lnTo>
                  <a:lnTo>
                    <a:pt x="210" y="144"/>
                  </a:lnTo>
                  <a:lnTo>
                    <a:pt x="206" y="160"/>
                  </a:lnTo>
                  <a:lnTo>
                    <a:pt x="198" y="174"/>
                  </a:lnTo>
                  <a:lnTo>
                    <a:pt x="188" y="186"/>
                  </a:lnTo>
                  <a:lnTo>
                    <a:pt x="176" y="196"/>
                  </a:lnTo>
                  <a:lnTo>
                    <a:pt x="162" y="204"/>
                  </a:lnTo>
                  <a:lnTo>
                    <a:pt x="146" y="208"/>
                  </a:lnTo>
                  <a:lnTo>
                    <a:pt x="130" y="210"/>
                  </a:lnTo>
                  <a:lnTo>
                    <a:pt x="130" y="210"/>
                  </a:lnTo>
                  <a:close/>
                  <a:moveTo>
                    <a:pt x="130" y="66"/>
                  </a:moveTo>
                  <a:lnTo>
                    <a:pt x="130" y="66"/>
                  </a:lnTo>
                  <a:lnTo>
                    <a:pt x="118" y="68"/>
                  </a:lnTo>
                  <a:lnTo>
                    <a:pt x="106" y="70"/>
                  </a:lnTo>
                  <a:lnTo>
                    <a:pt x="94" y="76"/>
                  </a:lnTo>
                  <a:lnTo>
                    <a:pt x="86" y="84"/>
                  </a:lnTo>
                  <a:lnTo>
                    <a:pt x="78" y="94"/>
                  </a:lnTo>
                  <a:lnTo>
                    <a:pt x="72" y="104"/>
                  </a:lnTo>
                  <a:lnTo>
                    <a:pt x="68" y="116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68" y="140"/>
                  </a:lnTo>
                  <a:lnTo>
                    <a:pt x="72" y="152"/>
                  </a:lnTo>
                  <a:lnTo>
                    <a:pt x="78" y="162"/>
                  </a:lnTo>
                  <a:lnTo>
                    <a:pt x="86" y="172"/>
                  </a:lnTo>
                  <a:lnTo>
                    <a:pt x="94" y="180"/>
                  </a:lnTo>
                  <a:lnTo>
                    <a:pt x="106" y="186"/>
                  </a:lnTo>
                  <a:lnTo>
                    <a:pt x="118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42" y="190"/>
                  </a:lnTo>
                  <a:lnTo>
                    <a:pt x="154" y="186"/>
                  </a:lnTo>
                  <a:lnTo>
                    <a:pt x="164" y="180"/>
                  </a:lnTo>
                  <a:lnTo>
                    <a:pt x="174" y="172"/>
                  </a:lnTo>
                  <a:lnTo>
                    <a:pt x="182" y="162"/>
                  </a:lnTo>
                  <a:lnTo>
                    <a:pt x="188" y="152"/>
                  </a:lnTo>
                  <a:lnTo>
                    <a:pt x="190" y="140"/>
                  </a:lnTo>
                  <a:lnTo>
                    <a:pt x="192" y="128"/>
                  </a:lnTo>
                  <a:lnTo>
                    <a:pt x="192" y="128"/>
                  </a:lnTo>
                  <a:lnTo>
                    <a:pt x="190" y="116"/>
                  </a:lnTo>
                  <a:lnTo>
                    <a:pt x="188" y="104"/>
                  </a:lnTo>
                  <a:lnTo>
                    <a:pt x="182" y="94"/>
                  </a:lnTo>
                  <a:lnTo>
                    <a:pt x="174" y="84"/>
                  </a:lnTo>
                  <a:lnTo>
                    <a:pt x="164" y="76"/>
                  </a:lnTo>
                  <a:lnTo>
                    <a:pt x="154" y="70"/>
                  </a:lnTo>
                  <a:lnTo>
                    <a:pt x="142" y="68"/>
                  </a:lnTo>
                  <a:lnTo>
                    <a:pt x="130" y="66"/>
                  </a:lnTo>
                  <a:lnTo>
                    <a:pt x="130" y="66"/>
                  </a:lnTo>
                  <a:close/>
                  <a:moveTo>
                    <a:pt x="130" y="156"/>
                  </a:moveTo>
                  <a:lnTo>
                    <a:pt x="130" y="156"/>
                  </a:lnTo>
                  <a:lnTo>
                    <a:pt x="120" y="152"/>
                  </a:lnTo>
                  <a:lnTo>
                    <a:pt x="110" y="148"/>
                  </a:lnTo>
                  <a:lnTo>
                    <a:pt x="104" y="138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104" y="118"/>
                  </a:lnTo>
                  <a:lnTo>
                    <a:pt x="110" y="110"/>
                  </a:lnTo>
                  <a:lnTo>
                    <a:pt x="120" y="104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40" y="104"/>
                  </a:lnTo>
                  <a:lnTo>
                    <a:pt x="148" y="110"/>
                  </a:lnTo>
                  <a:lnTo>
                    <a:pt x="154" y="118"/>
                  </a:lnTo>
                  <a:lnTo>
                    <a:pt x="156" y="128"/>
                  </a:lnTo>
                  <a:lnTo>
                    <a:pt x="156" y="128"/>
                  </a:lnTo>
                  <a:lnTo>
                    <a:pt x="154" y="138"/>
                  </a:lnTo>
                  <a:lnTo>
                    <a:pt x="148" y="148"/>
                  </a:lnTo>
                  <a:lnTo>
                    <a:pt x="140" y="152"/>
                  </a:lnTo>
                  <a:lnTo>
                    <a:pt x="130" y="156"/>
                  </a:lnTo>
                  <a:lnTo>
                    <a:pt x="130" y="156"/>
                  </a:lnTo>
                  <a:close/>
                  <a:moveTo>
                    <a:pt x="370" y="248"/>
                  </a:moveTo>
                  <a:lnTo>
                    <a:pt x="388" y="244"/>
                  </a:lnTo>
                  <a:lnTo>
                    <a:pt x="382" y="212"/>
                  </a:lnTo>
                  <a:lnTo>
                    <a:pt x="364" y="214"/>
                  </a:lnTo>
                  <a:lnTo>
                    <a:pt x="364" y="214"/>
                  </a:lnTo>
                  <a:lnTo>
                    <a:pt x="356" y="202"/>
                  </a:lnTo>
                  <a:lnTo>
                    <a:pt x="346" y="192"/>
                  </a:lnTo>
                  <a:lnTo>
                    <a:pt x="352" y="174"/>
                  </a:lnTo>
                  <a:lnTo>
                    <a:pt x="320" y="162"/>
                  </a:lnTo>
                  <a:lnTo>
                    <a:pt x="314" y="180"/>
                  </a:lnTo>
                  <a:lnTo>
                    <a:pt x="314" y="180"/>
                  </a:lnTo>
                  <a:lnTo>
                    <a:pt x="300" y="182"/>
                  </a:lnTo>
                  <a:lnTo>
                    <a:pt x="286" y="186"/>
                  </a:lnTo>
                  <a:lnTo>
                    <a:pt x="272" y="172"/>
                  </a:lnTo>
                  <a:lnTo>
                    <a:pt x="246" y="194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52" y="220"/>
                  </a:lnTo>
                  <a:lnTo>
                    <a:pt x="250" y="234"/>
                  </a:lnTo>
                  <a:lnTo>
                    <a:pt x="230" y="238"/>
                  </a:lnTo>
                  <a:lnTo>
                    <a:pt x="236" y="272"/>
                  </a:lnTo>
                  <a:lnTo>
                    <a:pt x="256" y="268"/>
                  </a:lnTo>
                  <a:lnTo>
                    <a:pt x="256" y="268"/>
                  </a:lnTo>
                  <a:lnTo>
                    <a:pt x="264" y="280"/>
                  </a:lnTo>
                  <a:lnTo>
                    <a:pt x="274" y="290"/>
                  </a:lnTo>
                  <a:lnTo>
                    <a:pt x="268" y="308"/>
                  </a:lnTo>
                  <a:lnTo>
                    <a:pt x="300" y="320"/>
                  </a:lnTo>
                  <a:lnTo>
                    <a:pt x="306" y="302"/>
                  </a:lnTo>
                  <a:lnTo>
                    <a:pt x="306" y="302"/>
                  </a:lnTo>
                  <a:lnTo>
                    <a:pt x="320" y="302"/>
                  </a:lnTo>
                  <a:lnTo>
                    <a:pt x="334" y="298"/>
                  </a:lnTo>
                  <a:lnTo>
                    <a:pt x="346" y="312"/>
                  </a:lnTo>
                  <a:lnTo>
                    <a:pt x="372" y="290"/>
                  </a:lnTo>
                  <a:lnTo>
                    <a:pt x="360" y="276"/>
                  </a:lnTo>
                  <a:lnTo>
                    <a:pt x="360" y="276"/>
                  </a:lnTo>
                  <a:lnTo>
                    <a:pt x="366" y="262"/>
                  </a:lnTo>
                  <a:lnTo>
                    <a:pt x="370" y="248"/>
                  </a:lnTo>
                  <a:lnTo>
                    <a:pt x="370" y="248"/>
                  </a:lnTo>
                  <a:close/>
                  <a:moveTo>
                    <a:pt x="320" y="264"/>
                  </a:moveTo>
                  <a:lnTo>
                    <a:pt x="320" y="264"/>
                  </a:lnTo>
                  <a:lnTo>
                    <a:pt x="310" y="266"/>
                  </a:lnTo>
                  <a:lnTo>
                    <a:pt x="302" y="264"/>
                  </a:lnTo>
                  <a:lnTo>
                    <a:pt x="294" y="260"/>
                  </a:lnTo>
                  <a:lnTo>
                    <a:pt x="288" y="252"/>
                  </a:lnTo>
                  <a:lnTo>
                    <a:pt x="288" y="252"/>
                  </a:lnTo>
                  <a:lnTo>
                    <a:pt x="286" y="242"/>
                  </a:lnTo>
                  <a:lnTo>
                    <a:pt x="288" y="234"/>
                  </a:lnTo>
                  <a:lnTo>
                    <a:pt x="292" y="226"/>
                  </a:lnTo>
                  <a:lnTo>
                    <a:pt x="300" y="220"/>
                  </a:lnTo>
                  <a:lnTo>
                    <a:pt x="300" y="220"/>
                  </a:lnTo>
                  <a:lnTo>
                    <a:pt x="308" y="218"/>
                  </a:lnTo>
                  <a:lnTo>
                    <a:pt x="318" y="220"/>
                  </a:lnTo>
                  <a:lnTo>
                    <a:pt x="326" y="224"/>
                  </a:lnTo>
                  <a:lnTo>
                    <a:pt x="332" y="232"/>
                  </a:lnTo>
                  <a:lnTo>
                    <a:pt x="332" y="232"/>
                  </a:lnTo>
                  <a:lnTo>
                    <a:pt x="334" y="240"/>
                  </a:lnTo>
                  <a:lnTo>
                    <a:pt x="332" y="250"/>
                  </a:lnTo>
                  <a:lnTo>
                    <a:pt x="328" y="258"/>
                  </a:lnTo>
                  <a:lnTo>
                    <a:pt x="320" y="264"/>
                  </a:lnTo>
                  <a:lnTo>
                    <a:pt x="320" y="26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27" name="Picture 26" descr="A black sign with white text&#10;&#10;Description automatically generated">
            <a:extLst>
              <a:ext uri="{FF2B5EF4-FFF2-40B4-BE49-F238E27FC236}">
                <a16:creationId xmlns:a16="http://schemas.microsoft.com/office/drawing/2014/main" id="{D946F7C5-51C7-4800-AF93-5C0227C7A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584" y="5791200"/>
            <a:ext cx="443163" cy="457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990BB0-215B-419F-8C57-01D1ED203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1012" y="6277610"/>
            <a:ext cx="5134983" cy="5486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63EBA1-5419-4B68-954A-FAB49D96C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0381" y="60777"/>
            <a:ext cx="169903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6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Préparation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CB105-CE34-4EF8-B53D-7BE03773C4FD}"/>
              </a:ext>
            </a:extLst>
          </p:cNvPr>
          <p:cNvSpPr txBox="1"/>
          <p:nvPr/>
        </p:nvSpPr>
        <p:spPr>
          <a:xfrm>
            <a:off x="2055812" y="1532014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 </a:t>
            </a:r>
            <a:r>
              <a:rPr lang="en-US" dirty="0" err="1"/>
              <a:t>principales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 </a:t>
            </a:r>
            <a:r>
              <a:rPr lang="en-US" dirty="0" err="1"/>
              <a:t>sélectionnées</a:t>
            </a:r>
            <a:r>
              <a:rPr lang="en-US" dirty="0"/>
              <a:t> (3/4)</a:t>
            </a:r>
          </a:p>
        </p:txBody>
      </p:sp>
      <p:graphicFrame>
        <p:nvGraphicFramePr>
          <p:cNvPr id="8" name="Content Placeholder 10">
            <a:extLst>
              <a:ext uri="{FF2B5EF4-FFF2-40B4-BE49-F238E27FC236}">
                <a16:creationId xmlns:a16="http://schemas.microsoft.com/office/drawing/2014/main" id="{448107E8-113E-452E-87C3-02643FCBDBB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68174706"/>
              </p:ext>
            </p:extLst>
          </p:nvPr>
        </p:nvGraphicFramePr>
        <p:xfrm>
          <a:off x="1751012" y="1999847"/>
          <a:ext cx="10004243" cy="42635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8628728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1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103095643"/>
                    </a:ext>
                  </a:extLst>
                </a:gridCol>
              </a:tblGrid>
              <a:tr h="4230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</a:t>
                      </a:r>
                      <a:r>
                        <a:rPr lang="en-US" dirty="0"/>
                        <a:t>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Raison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 err="1"/>
                        <a:t>SourceEUI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kBtu</a:t>
                      </a:r>
                      <a:r>
                        <a:rPr lang="en-US" sz="1200" dirty="0"/>
                        <a:t>/sf)</a:t>
                      </a:r>
                      <a:endParaRPr lang="en-US" sz="12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Quantité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d’energie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nécessaire annuelle pour fonctionner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input algo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A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binariser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fuite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098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 err="1"/>
                        <a:t>SteamUse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kBtu</a:t>
                      </a:r>
                      <a:r>
                        <a:rPr lang="en-US" sz="1200" dirty="0"/>
                        <a:t>)</a:t>
                      </a:r>
                      <a:endParaRPr lang="en-US" sz="1200" b="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Quantité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vapeur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consommée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input algo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A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binariser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fuite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811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Electricity(</a:t>
                      </a:r>
                      <a:r>
                        <a:rPr lang="en-US" sz="1200" dirty="0" err="1"/>
                        <a:t>kBtu</a:t>
                      </a:r>
                      <a:r>
                        <a:rPr lang="en-US" sz="1200" dirty="0"/>
                        <a:t>)</a:t>
                      </a:r>
                      <a:endParaRPr lang="en-US" sz="12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Quantité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d’électricité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consommée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input algo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A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binariser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fuite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1678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 err="1"/>
                        <a:t>NaturalGas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kBtu</a:t>
                      </a:r>
                      <a:r>
                        <a:rPr lang="en-US" sz="1200" dirty="0"/>
                        <a:t>)</a:t>
                      </a:r>
                      <a:endParaRPr lang="en-US" sz="1200" b="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Quantité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gaz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consommé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input algo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A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binariser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fuite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01638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 err="1"/>
                        <a:t>GHGEmissionsIntensity</a:t>
                      </a:r>
                      <a:endParaRPr lang="en-US" sz="12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input algo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A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binariser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fuite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30577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 err="1"/>
                        <a:t>EnergySTARSCORE</a:t>
                      </a:r>
                      <a:endParaRPr lang="en-US" sz="1200" b="0" i="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Score Energy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input algo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A encoder (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97271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 err="1"/>
                        <a:t>SiteEnergyUse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kBtu</a:t>
                      </a:r>
                      <a:r>
                        <a:rPr lang="en-US" sz="1200" dirty="0"/>
                        <a:t>)</a:t>
                      </a:r>
                      <a:endParaRPr lang="en-US" sz="1200" b="0" i="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Consommation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énergétique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du 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output algo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20819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294F7-409F-498A-AD0F-461568E2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11</a:t>
            </a:fld>
            <a:endParaRPr lang="en-US"/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428E4460-E2F3-4FCA-A495-5D0B09E3E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9" b="16800"/>
          <a:stretch/>
        </p:blipFill>
        <p:spPr>
          <a:xfrm>
            <a:off x="9464998" y="5759450"/>
            <a:ext cx="651093" cy="457200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2BEB91F2-E6BC-4883-9F48-DDE6C3A85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392" y="2336800"/>
            <a:ext cx="744220" cy="744220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16918F6B-1C68-4035-A84C-135C05993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12" y="4513580"/>
            <a:ext cx="744220" cy="744220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AF37879B-8B7D-4E4A-A595-98CF19F66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312" y="3962400"/>
            <a:ext cx="744220" cy="744220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32EC8918-3B88-4BCC-90E2-CDF502B58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12" y="3429000"/>
            <a:ext cx="744220" cy="744220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018EE298-0038-4C96-AE8C-F8AA9376B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12" y="2895600"/>
            <a:ext cx="744220" cy="744220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686ED90A-2ABF-4C37-A22E-382C2EF5D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313612" y="5638800"/>
            <a:ext cx="731520" cy="731520"/>
          </a:xfrm>
          <a:prstGeom prst="rect">
            <a:avLst/>
          </a:prstGeom>
        </p:spPr>
      </p:pic>
      <p:pic>
        <p:nvPicPr>
          <p:cNvPr id="37" name="Picture 36" descr="A black sign with white text&#10;&#10;Description automatically generated">
            <a:extLst>
              <a:ext uri="{FF2B5EF4-FFF2-40B4-BE49-F238E27FC236}">
                <a16:creationId xmlns:a16="http://schemas.microsoft.com/office/drawing/2014/main" id="{EFD746BF-7424-40A0-B1FB-E7ABA355E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584" y="2482850"/>
            <a:ext cx="443163" cy="457200"/>
          </a:xfrm>
          <a:prstGeom prst="rect">
            <a:avLst/>
          </a:prstGeom>
        </p:spPr>
      </p:pic>
      <p:pic>
        <p:nvPicPr>
          <p:cNvPr id="38" name="Picture 37" descr="A black sign with white text&#10;&#10;Description automatically generated">
            <a:extLst>
              <a:ext uri="{FF2B5EF4-FFF2-40B4-BE49-F238E27FC236}">
                <a16:creationId xmlns:a16="http://schemas.microsoft.com/office/drawing/2014/main" id="{F8C89002-BC4C-431B-9EE3-F6A18DFB7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584" y="4648200"/>
            <a:ext cx="443163" cy="457200"/>
          </a:xfrm>
          <a:prstGeom prst="rect">
            <a:avLst/>
          </a:prstGeom>
        </p:spPr>
      </p:pic>
      <p:pic>
        <p:nvPicPr>
          <p:cNvPr id="39" name="Picture 38" descr="A black sign with white text&#10;&#10;Description automatically generated">
            <a:extLst>
              <a:ext uri="{FF2B5EF4-FFF2-40B4-BE49-F238E27FC236}">
                <a16:creationId xmlns:a16="http://schemas.microsoft.com/office/drawing/2014/main" id="{449FCB92-209D-4A70-B817-237A203BA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3412" y="2997200"/>
            <a:ext cx="443163" cy="457200"/>
          </a:xfrm>
          <a:prstGeom prst="rect">
            <a:avLst/>
          </a:prstGeom>
        </p:spPr>
      </p:pic>
      <p:pic>
        <p:nvPicPr>
          <p:cNvPr id="40" name="Picture 39" descr="A black sign with white text&#10;&#10;Description automatically generated">
            <a:extLst>
              <a:ext uri="{FF2B5EF4-FFF2-40B4-BE49-F238E27FC236}">
                <a16:creationId xmlns:a16="http://schemas.microsoft.com/office/drawing/2014/main" id="{6ED787EC-3B8D-4C7B-B16A-5D19DC4B9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449" y="3581400"/>
            <a:ext cx="443163" cy="457200"/>
          </a:xfrm>
          <a:prstGeom prst="rect">
            <a:avLst/>
          </a:prstGeom>
        </p:spPr>
      </p:pic>
      <p:pic>
        <p:nvPicPr>
          <p:cNvPr id="41" name="Picture 40" descr="A black sign with white text&#10;&#10;Description automatically generated">
            <a:extLst>
              <a:ext uri="{FF2B5EF4-FFF2-40B4-BE49-F238E27FC236}">
                <a16:creationId xmlns:a16="http://schemas.microsoft.com/office/drawing/2014/main" id="{2359A7D4-FAF6-4F6D-BFFD-27E709120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3412" y="4114800"/>
            <a:ext cx="443163" cy="4572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518C726-B436-4082-BA69-0B16D6558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012" y="6277610"/>
            <a:ext cx="5134983" cy="5486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DF7AF0-D317-4037-BC4F-7700C3878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0381" y="60777"/>
            <a:ext cx="1699031" cy="1920240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6CAAE89-7D0A-499B-8AA9-A299919E8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12" y="5029200"/>
            <a:ext cx="744220" cy="74422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EEA3CC4-B538-4FD2-9E56-B71D77FD9E61}"/>
              </a:ext>
            </a:extLst>
          </p:cNvPr>
          <p:cNvGrpSpPr/>
          <p:nvPr/>
        </p:nvGrpSpPr>
        <p:grpSpPr>
          <a:xfrm>
            <a:off x="9523412" y="5168900"/>
            <a:ext cx="457200" cy="457200"/>
            <a:chOff x="7867755" y="3474401"/>
            <a:chExt cx="612000" cy="612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A9A8E0-AD3A-4F6B-B3AA-D8650975141A}"/>
                </a:ext>
              </a:extLst>
            </p:cNvPr>
            <p:cNvSpPr/>
            <p:nvPr/>
          </p:nvSpPr>
          <p:spPr bwMode="ltGray">
            <a:xfrm>
              <a:off x="7867755" y="3474401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5" name="Freeform 4846">
              <a:extLst>
                <a:ext uri="{FF2B5EF4-FFF2-40B4-BE49-F238E27FC236}">
                  <a16:creationId xmlns:a16="http://schemas.microsoft.com/office/drawing/2014/main" id="{C5C1C564-D18F-4E64-8C2A-155732578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6974" y="3599197"/>
              <a:ext cx="472787" cy="389928"/>
            </a:xfrm>
            <a:custGeom>
              <a:avLst/>
              <a:gdLst>
                <a:gd name="T0" fmla="*/ 234 w 388"/>
                <a:gd name="T1" fmla="*/ 108 h 320"/>
                <a:gd name="T2" fmla="*/ 206 w 388"/>
                <a:gd name="T3" fmla="*/ 22 h 320"/>
                <a:gd name="T4" fmla="*/ 150 w 388"/>
                <a:gd name="T5" fmla="*/ 24 h 320"/>
                <a:gd name="T6" fmla="*/ 110 w 388"/>
                <a:gd name="T7" fmla="*/ 24 h 320"/>
                <a:gd name="T8" fmla="*/ 24 w 388"/>
                <a:gd name="T9" fmla="*/ 52 h 320"/>
                <a:gd name="T10" fmla="*/ 26 w 388"/>
                <a:gd name="T11" fmla="*/ 108 h 320"/>
                <a:gd name="T12" fmla="*/ 26 w 388"/>
                <a:gd name="T13" fmla="*/ 148 h 320"/>
                <a:gd name="T14" fmla="*/ 52 w 388"/>
                <a:gd name="T15" fmla="*/ 234 h 320"/>
                <a:gd name="T16" fmla="*/ 110 w 388"/>
                <a:gd name="T17" fmla="*/ 232 h 320"/>
                <a:gd name="T18" fmla="*/ 150 w 388"/>
                <a:gd name="T19" fmla="*/ 232 h 320"/>
                <a:gd name="T20" fmla="*/ 236 w 388"/>
                <a:gd name="T21" fmla="*/ 206 h 320"/>
                <a:gd name="T22" fmla="*/ 234 w 388"/>
                <a:gd name="T23" fmla="*/ 148 h 320"/>
                <a:gd name="T24" fmla="*/ 114 w 388"/>
                <a:gd name="T25" fmla="*/ 208 h 320"/>
                <a:gd name="T26" fmla="*/ 62 w 388"/>
                <a:gd name="T27" fmla="*/ 174 h 320"/>
                <a:gd name="T28" fmla="*/ 48 w 388"/>
                <a:gd name="T29" fmla="*/ 128 h 320"/>
                <a:gd name="T30" fmla="*/ 72 w 388"/>
                <a:gd name="T31" fmla="*/ 70 h 320"/>
                <a:gd name="T32" fmla="*/ 130 w 388"/>
                <a:gd name="T33" fmla="*/ 46 h 320"/>
                <a:gd name="T34" fmla="*/ 176 w 388"/>
                <a:gd name="T35" fmla="*/ 60 h 320"/>
                <a:gd name="T36" fmla="*/ 210 w 388"/>
                <a:gd name="T37" fmla="*/ 112 h 320"/>
                <a:gd name="T38" fmla="*/ 206 w 388"/>
                <a:gd name="T39" fmla="*/ 160 h 320"/>
                <a:gd name="T40" fmla="*/ 162 w 388"/>
                <a:gd name="T41" fmla="*/ 204 h 320"/>
                <a:gd name="T42" fmla="*/ 130 w 388"/>
                <a:gd name="T43" fmla="*/ 66 h 320"/>
                <a:gd name="T44" fmla="*/ 94 w 388"/>
                <a:gd name="T45" fmla="*/ 76 h 320"/>
                <a:gd name="T46" fmla="*/ 68 w 388"/>
                <a:gd name="T47" fmla="*/ 116 h 320"/>
                <a:gd name="T48" fmla="*/ 72 w 388"/>
                <a:gd name="T49" fmla="*/ 152 h 320"/>
                <a:gd name="T50" fmla="*/ 106 w 388"/>
                <a:gd name="T51" fmla="*/ 186 h 320"/>
                <a:gd name="T52" fmla="*/ 142 w 388"/>
                <a:gd name="T53" fmla="*/ 190 h 320"/>
                <a:gd name="T54" fmla="*/ 182 w 388"/>
                <a:gd name="T55" fmla="*/ 162 h 320"/>
                <a:gd name="T56" fmla="*/ 192 w 388"/>
                <a:gd name="T57" fmla="*/ 128 h 320"/>
                <a:gd name="T58" fmla="*/ 174 w 388"/>
                <a:gd name="T59" fmla="*/ 84 h 320"/>
                <a:gd name="T60" fmla="*/ 130 w 388"/>
                <a:gd name="T61" fmla="*/ 66 h 320"/>
                <a:gd name="T62" fmla="*/ 120 w 388"/>
                <a:gd name="T63" fmla="*/ 152 h 320"/>
                <a:gd name="T64" fmla="*/ 102 w 388"/>
                <a:gd name="T65" fmla="*/ 128 h 320"/>
                <a:gd name="T66" fmla="*/ 130 w 388"/>
                <a:gd name="T67" fmla="*/ 102 h 320"/>
                <a:gd name="T68" fmla="*/ 154 w 388"/>
                <a:gd name="T69" fmla="*/ 118 h 320"/>
                <a:gd name="T70" fmla="*/ 148 w 388"/>
                <a:gd name="T71" fmla="*/ 148 h 320"/>
                <a:gd name="T72" fmla="*/ 370 w 388"/>
                <a:gd name="T73" fmla="*/ 248 h 320"/>
                <a:gd name="T74" fmla="*/ 364 w 388"/>
                <a:gd name="T75" fmla="*/ 214 h 320"/>
                <a:gd name="T76" fmla="*/ 320 w 388"/>
                <a:gd name="T77" fmla="*/ 162 h 320"/>
                <a:gd name="T78" fmla="*/ 286 w 388"/>
                <a:gd name="T79" fmla="*/ 186 h 320"/>
                <a:gd name="T80" fmla="*/ 260 w 388"/>
                <a:gd name="T81" fmla="*/ 208 h 320"/>
                <a:gd name="T82" fmla="*/ 236 w 388"/>
                <a:gd name="T83" fmla="*/ 272 h 320"/>
                <a:gd name="T84" fmla="*/ 274 w 388"/>
                <a:gd name="T85" fmla="*/ 290 h 320"/>
                <a:gd name="T86" fmla="*/ 306 w 388"/>
                <a:gd name="T87" fmla="*/ 302 h 320"/>
                <a:gd name="T88" fmla="*/ 372 w 388"/>
                <a:gd name="T89" fmla="*/ 290 h 320"/>
                <a:gd name="T90" fmla="*/ 370 w 388"/>
                <a:gd name="T91" fmla="*/ 248 h 320"/>
                <a:gd name="T92" fmla="*/ 310 w 388"/>
                <a:gd name="T93" fmla="*/ 266 h 320"/>
                <a:gd name="T94" fmla="*/ 288 w 388"/>
                <a:gd name="T95" fmla="*/ 252 h 320"/>
                <a:gd name="T96" fmla="*/ 300 w 388"/>
                <a:gd name="T97" fmla="*/ 220 h 320"/>
                <a:gd name="T98" fmla="*/ 326 w 388"/>
                <a:gd name="T99" fmla="*/ 224 h 320"/>
                <a:gd name="T100" fmla="*/ 332 w 388"/>
                <a:gd name="T101" fmla="*/ 25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88" h="320">
                  <a:moveTo>
                    <a:pt x="258" y="148"/>
                  </a:moveTo>
                  <a:lnTo>
                    <a:pt x="258" y="108"/>
                  </a:lnTo>
                  <a:lnTo>
                    <a:pt x="234" y="108"/>
                  </a:lnTo>
                  <a:lnTo>
                    <a:pt x="234" y="108"/>
                  </a:lnTo>
                  <a:lnTo>
                    <a:pt x="226" y="88"/>
                  </a:lnTo>
                  <a:lnTo>
                    <a:pt x="216" y="70"/>
                  </a:lnTo>
                  <a:lnTo>
                    <a:pt x="236" y="52"/>
                  </a:lnTo>
                  <a:lnTo>
                    <a:pt x="206" y="22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70" y="30"/>
                  </a:lnTo>
                  <a:lnTo>
                    <a:pt x="150" y="24"/>
                  </a:lnTo>
                  <a:lnTo>
                    <a:pt x="150" y="0"/>
                  </a:lnTo>
                  <a:lnTo>
                    <a:pt x="110" y="0"/>
                  </a:lnTo>
                  <a:lnTo>
                    <a:pt x="110" y="24"/>
                  </a:lnTo>
                  <a:lnTo>
                    <a:pt x="110" y="24"/>
                  </a:lnTo>
                  <a:lnTo>
                    <a:pt x="90" y="30"/>
                  </a:lnTo>
                  <a:lnTo>
                    <a:pt x="70" y="40"/>
                  </a:lnTo>
                  <a:lnTo>
                    <a:pt x="52" y="22"/>
                  </a:lnTo>
                  <a:lnTo>
                    <a:pt x="24" y="52"/>
                  </a:lnTo>
                  <a:lnTo>
                    <a:pt x="42" y="70"/>
                  </a:lnTo>
                  <a:lnTo>
                    <a:pt x="42" y="70"/>
                  </a:lnTo>
                  <a:lnTo>
                    <a:pt x="32" y="88"/>
                  </a:lnTo>
                  <a:lnTo>
                    <a:pt x="26" y="108"/>
                  </a:lnTo>
                  <a:lnTo>
                    <a:pt x="0" y="108"/>
                  </a:lnTo>
                  <a:lnTo>
                    <a:pt x="0" y="148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32" y="168"/>
                  </a:lnTo>
                  <a:lnTo>
                    <a:pt x="42" y="188"/>
                  </a:lnTo>
                  <a:lnTo>
                    <a:pt x="24" y="206"/>
                  </a:lnTo>
                  <a:lnTo>
                    <a:pt x="52" y="234"/>
                  </a:lnTo>
                  <a:lnTo>
                    <a:pt x="70" y="216"/>
                  </a:lnTo>
                  <a:lnTo>
                    <a:pt x="70" y="216"/>
                  </a:lnTo>
                  <a:lnTo>
                    <a:pt x="90" y="226"/>
                  </a:lnTo>
                  <a:lnTo>
                    <a:pt x="110" y="232"/>
                  </a:lnTo>
                  <a:lnTo>
                    <a:pt x="110" y="258"/>
                  </a:lnTo>
                  <a:lnTo>
                    <a:pt x="150" y="258"/>
                  </a:lnTo>
                  <a:lnTo>
                    <a:pt x="150" y="232"/>
                  </a:lnTo>
                  <a:lnTo>
                    <a:pt x="150" y="232"/>
                  </a:lnTo>
                  <a:lnTo>
                    <a:pt x="170" y="226"/>
                  </a:lnTo>
                  <a:lnTo>
                    <a:pt x="188" y="216"/>
                  </a:lnTo>
                  <a:lnTo>
                    <a:pt x="206" y="234"/>
                  </a:lnTo>
                  <a:lnTo>
                    <a:pt x="236" y="206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6" y="168"/>
                  </a:lnTo>
                  <a:lnTo>
                    <a:pt x="234" y="148"/>
                  </a:lnTo>
                  <a:lnTo>
                    <a:pt x="258" y="148"/>
                  </a:lnTo>
                  <a:close/>
                  <a:moveTo>
                    <a:pt x="130" y="210"/>
                  </a:moveTo>
                  <a:lnTo>
                    <a:pt x="130" y="210"/>
                  </a:lnTo>
                  <a:lnTo>
                    <a:pt x="114" y="208"/>
                  </a:lnTo>
                  <a:lnTo>
                    <a:pt x="98" y="204"/>
                  </a:lnTo>
                  <a:lnTo>
                    <a:pt x="84" y="196"/>
                  </a:lnTo>
                  <a:lnTo>
                    <a:pt x="72" y="186"/>
                  </a:lnTo>
                  <a:lnTo>
                    <a:pt x="62" y="174"/>
                  </a:lnTo>
                  <a:lnTo>
                    <a:pt x="54" y="160"/>
                  </a:lnTo>
                  <a:lnTo>
                    <a:pt x="50" y="144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50" y="112"/>
                  </a:lnTo>
                  <a:lnTo>
                    <a:pt x="54" y="96"/>
                  </a:lnTo>
                  <a:lnTo>
                    <a:pt x="62" y="82"/>
                  </a:lnTo>
                  <a:lnTo>
                    <a:pt x="72" y="70"/>
                  </a:lnTo>
                  <a:lnTo>
                    <a:pt x="84" y="60"/>
                  </a:lnTo>
                  <a:lnTo>
                    <a:pt x="98" y="52"/>
                  </a:lnTo>
                  <a:lnTo>
                    <a:pt x="114" y="48"/>
                  </a:lnTo>
                  <a:lnTo>
                    <a:pt x="130" y="46"/>
                  </a:lnTo>
                  <a:lnTo>
                    <a:pt x="130" y="46"/>
                  </a:lnTo>
                  <a:lnTo>
                    <a:pt x="146" y="48"/>
                  </a:lnTo>
                  <a:lnTo>
                    <a:pt x="162" y="52"/>
                  </a:lnTo>
                  <a:lnTo>
                    <a:pt x="176" y="60"/>
                  </a:lnTo>
                  <a:lnTo>
                    <a:pt x="188" y="70"/>
                  </a:lnTo>
                  <a:lnTo>
                    <a:pt x="198" y="82"/>
                  </a:lnTo>
                  <a:lnTo>
                    <a:pt x="206" y="96"/>
                  </a:lnTo>
                  <a:lnTo>
                    <a:pt x="210" y="112"/>
                  </a:lnTo>
                  <a:lnTo>
                    <a:pt x="212" y="128"/>
                  </a:lnTo>
                  <a:lnTo>
                    <a:pt x="212" y="128"/>
                  </a:lnTo>
                  <a:lnTo>
                    <a:pt x="210" y="144"/>
                  </a:lnTo>
                  <a:lnTo>
                    <a:pt x="206" y="160"/>
                  </a:lnTo>
                  <a:lnTo>
                    <a:pt x="198" y="174"/>
                  </a:lnTo>
                  <a:lnTo>
                    <a:pt x="188" y="186"/>
                  </a:lnTo>
                  <a:lnTo>
                    <a:pt x="176" y="196"/>
                  </a:lnTo>
                  <a:lnTo>
                    <a:pt x="162" y="204"/>
                  </a:lnTo>
                  <a:lnTo>
                    <a:pt x="146" y="208"/>
                  </a:lnTo>
                  <a:lnTo>
                    <a:pt x="130" y="210"/>
                  </a:lnTo>
                  <a:lnTo>
                    <a:pt x="130" y="210"/>
                  </a:lnTo>
                  <a:close/>
                  <a:moveTo>
                    <a:pt x="130" y="66"/>
                  </a:moveTo>
                  <a:lnTo>
                    <a:pt x="130" y="66"/>
                  </a:lnTo>
                  <a:lnTo>
                    <a:pt x="118" y="68"/>
                  </a:lnTo>
                  <a:lnTo>
                    <a:pt x="106" y="70"/>
                  </a:lnTo>
                  <a:lnTo>
                    <a:pt x="94" y="76"/>
                  </a:lnTo>
                  <a:lnTo>
                    <a:pt x="86" y="84"/>
                  </a:lnTo>
                  <a:lnTo>
                    <a:pt x="78" y="94"/>
                  </a:lnTo>
                  <a:lnTo>
                    <a:pt x="72" y="104"/>
                  </a:lnTo>
                  <a:lnTo>
                    <a:pt x="68" y="116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68" y="140"/>
                  </a:lnTo>
                  <a:lnTo>
                    <a:pt x="72" y="152"/>
                  </a:lnTo>
                  <a:lnTo>
                    <a:pt x="78" y="162"/>
                  </a:lnTo>
                  <a:lnTo>
                    <a:pt x="86" y="172"/>
                  </a:lnTo>
                  <a:lnTo>
                    <a:pt x="94" y="180"/>
                  </a:lnTo>
                  <a:lnTo>
                    <a:pt x="106" y="186"/>
                  </a:lnTo>
                  <a:lnTo>
                    <a:pt x="118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42" y="190"/>
                  </a:lnTo>
                  <a:lnTo>
                    <a:pt x="154" y="186"/>
                  </a:lnTo>
                  <a:lnTo>
                    <a:pt x="164" y="180"/>
                  </a:lnTo>
                  <a:lnTo>
                    <a:pt x="174" y="172"/>
                  </a:lnTo>
                  <a:lnTo>
                    <a:pt x="182" y="162"/>
                  </a:lnTo>
                  <a:lnTo>
                    <a:pt x="188" y="152"/>
                  </a:lnTo>
                  <a:lnTo>
                    <a:pt x="190" y="140"/>
                  </a:lnTo>
                  <a:lnTo>
                    <a:pt x="192" y="128"/>
                  </a:lnTo>
                  <a:lnTo>
                    <a:pt x="192" y="128"/>
                  </a:lnTo>
                  <a:lnTo>
                    <a:pt x="190" y="116"/>
                  </a:lnTo>
                  <a:lnTo>
                    <a:pt x="188" y="104"/>
                  </a:lnTo>
                  <a:lnTo>
                    <a:pt x="182" y="94"/>
                  </a:lnTo>
                  <a:lnTo>
                    <a:pt x="174" y="84"/>
                  </a:lnTo>
                  <a:lnTo>
                    <a:pt x="164" y="76"/>
                  </a:lnTo>
                  <a:lnTo>
                    <a:pt x="154" y="70"/>
                  </a:lnTo>
                  <a:lnTo>
                    <a:pt x="142" y="68"/>
                  </a:lnTo>
                  <a:lnTo>
                    <a:pt x="130" y="66"/>
                  </a:lnTo>
                  <a:lnTo>
                    <a:pt x="130" y="66"/>
                  </a:lnTo>
                  <a:close/>
                  <a:moveTo>
                    <a:pt x="130" y="156"/>
                  </a:moveTo>
                  <a:lnTo>
                    <a:pt x="130" y="156"/>
                  </a:lnTo>
                  <a:lnTo>
                    <a:pt x="120" y="152"/>
                  </a:lnTo>
                  <a:lnTo>
                    <a:pt x="110" y="148"/>
                  </a:lnTo>
                  <a:lnTo>
                    <a:pt x="104" y="138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104" y="118"/>
                  </a:lnTo>
                  <a:lnTo>
                    <a:pt x="110" y="110"/>
                  </a:lnTo>
                  <a:lnTo>
                    <a:pt x="120" y="104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40" y="104"/>
                  </a:lnTo>
                  <a:lnTo>
                    <a:pt x="148" y="110"/>
                  </a:lnTo>
                  <a:lnTo>
                    <a:pt x="154" y="118"/>
                  </a:lnTo>
                  <a:lnTo>
                    <a:pt x="156" y="128"/>
                  </a:lnTo>
                  <a:lnTo>
                    <a:pt x="156" y="128"/>
                  </a:lnTo>
                  <a:lnTo>
                    <a:pt x="154" y="138"/>
                  </a:lnTo>
                  <a:lnTo>
                    <a:pt x="148" y="148"/>
                  </a:lnTo>
                  <a:lnTo>
                    <a:pt x="140" y="152"/>
                  </a:lnTo>
                  <a:lnTo>
                    <a:pt x="130" y="156"/>
                  </a:lnTo>
                  <a:lnTo>
                    <a:pt x="130" y="156"/>
                  </a:lnTo>
                  <a:close/>
                  <a:moveTo>
                    <a:pt x="370" y="248"/>
                  </a:moveTo>
                  <a:lnTo>
                    <a:pt x="388" y="244"/>
                  </a:lnTo>
                  <a:lnTo>
                    <a:pt x="382" y="212"/>
                  </a:lnTo>
                  <a:lnTo>
                    <a:pt x="364" y="214"/>
                  </a:lnTo>
                  <a:lnTo>
                    <a:pt x="364" y="214"/>
                  </a:lnTo>
                  <a:lnTo>
                    <a:pt x="356" y="202"/>
                  </a:lnTo>
                  <a:lnTo>
                    <a:pt x="346" y="192"/>
                  </a:lnTo>
                  <a:lnTo>
                    <a:pt x="352" y="174"/>
                  </a:lnTo>
                  <a:lnTo>
                    <a:pt x="320" y="162"/>
                  </a:lnTo>
                  <a:lnTo>
                    <a:pt x="314" y="180"/>
                  </a:lnTo>
                  <a:lnTo>
                    <a:pt x="314" y="180"/>
                  </a:lnTo>
                  <a:lnTo>
                    <a:pt x="300" y="182"/>
                  </a:lnTo>
                  <a:lnTo>
                    <a:pt x="286" y="186"/>
                  </a:lnTo>
                  <a:lnTo>
                    <a:pt x="272" y="172"/>
                  </a:lnTo>
                  <a:lnTo>
                    <a:pt x="246" y="194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52" y="220"/>
                  </a:lnTo>
                  <a:lnTo>
                    <a:pt x="250" y="234"/>
                  </a:lnTo>
                  <a:lnTo>
                    <a:pt x="230" y="238"/>
                  </a:lnTo>
                  <a:lnTo>
                    <a:pt x="236" y="272"/>
                  </a:lnTo>
                  <a:lnTo>
                    <a:pt x="256" y="268"/>
                  </a:lnTo>
                  <a:lnTo>
                    <a:pt x="256" y="268"/>
                  </a:lnTo>
                  <a:lnTo>
                    <a:pt x="264" y="280"/>
                  </a:lnTo>
                  <a:lnTo>
                    <a:pt x="274" y="290"/>
                  </a:lnTo>
                  <a:lnTo>
                    <a:pt x="268" y="308"/>
                  </a:lnTo>
                  <a:lnTo>
                    <a:pt x="300" y="320"/>
                  </a:lnTo>
                  <a:lnTo>
                    <a:pt x="306" y="302"/>
                  </a:lnTo>
                  <a:lnTo>
                    <a:pt x="306" y="302"/>
                  </a:lnTo>
                  <a:lnTo>
                    <a:pt x="320" y="302"/>
                  </a:lnTo>
                  <a:lnTo>
                    <a:pt x="334" y="298"/>
                  </a:lnTo>
                  <a:lnTo>
                    <a:pt x="346" y="312"/>
                  </a:lnTo>
                  <a:lnTo>
                    <a:pt x="372" y="290"/>
                  </a:lnTo>
                  <a:lnTo>
                    <a:pt x="360" y="276"/>
                  </a:lnTo>
                  <a:lnTo>
                    <a:pt x="360" y="276"/>
                  </a:lnTo>
                  <a:lnTo>
                    <a:pt x="366" y="262"/>
                  </a:lnTo>
                  <a:lnTo>
                    <a:pt x="370" y="248"/>
                  </a:lnTo>
                  <a:lnTo>
                    <a:pt x="370" y="248"/>
                  </a:lnTo>
                  <a:close/>
                  <a:moveTo>
                    <a:pt x="320" y="264"/>
                  </a:moveTo>
                  <a:lnTo>
                    <a:pt x="320" y="264"/>
                  </a:lnTo>
                  <a:lnTo>
                    <a:pt x="310" y="266"/>
                  </a:lnTo>
                  <a:lnTo>
                    <a:pt x="302" y="264"/>
                  </a:lnTo>
                  <a:lnTo>
                    <a:pt x="294" y="260"/>
                  </a:lnTo>
                  <a:lnTo>
                    <a:pt x="288" y="252"/>
                  </a:lnTo>
                  <a:lnTo>
                    <a:pt x="288" y="252"/>
                  </a:lnTo>
                  <a:lnTo>
                    <a:pt x="286" y="242"/>
                  </a:lnTo>
                  <a:lnTo>
                    <a:pt x="288" y="234"/>
                  </a:lnTo>
                  <a:lnTo>
                    <a:pt x="292" y="226"/>
                  </a:lnTo>
                  <a:lnTo>
                    <a:pt x="300" y="220"/>
                  </a:lnTo>
                  <a:lnTo>
                    <a:pt x="300" y="220"/>
                  </a:lnTo>
                  <a:lnTo>
                    <a:pt x="308" y="218"/>
                  </a:lnTo>
                  <a:lnTo>
                    <a:pt x="318" y="220"/>
                  </a:lnTo>
                  <a:lnTo>
                    <a:pt x="326" y="224"/>
                  </a:lnTo>
                  <a:lnTo>
                    <a:pt x="332" y="232"/>
                  </a:lnTo>
                  <a:lnTo>
                    <a:pt x="332" y="232"/>
                  </a:lnTo>
                  <a:lnTo>
                    <a:pt x="334" y="240"/>
                  </a:lnTo>
                  <a:lnTo>
                    <a:pt x="332" y="250"/>
                  </a:lnTo>
                  <a:lnTo>
                    <a:pt x="328" y="258"/>
                  </a:lnTo>
                  <a:lnTo>
                    <a:pt x="320" y="264"/>
                  </a:lnTo>
                  <a:lnTo>
                    <a:pt x="320" y="26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5512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Préparation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CB105-CE34-4EF8-B53D-7BE03773C4FD}"/>
              </a:ext>
            </a:extLst>
          </p:cNvPr>
          <p:cNvSpPr txBox="1"/>
          <p:nvPr/>
        </p:nvSpPr>
        <p:spPr>
          <a:xfrm>
            <a:off x="2055812" y="1532014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 </a:t>
            </a:r>
            <a:r>
              <a:rPr lang="en-US" dirty="0" err="1"/>
              <a:t>principales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 </a:t>
            </a:r>
            <a:r>
              <a:rPr lang="en-US" dirty="0" err="1"/>
              <a:t>sélectionnées</a:t>
            </a:r>
            <a:r>
              <a:rPr lang="en-US" dirty="0"/>
              <a:t> (4/4)</a:t>
            </a:r>
          </a:p>
        </p:txBody>
      </p:sp>
      <p:graphicFrame>
        <p:nvGraphicFramePr>
          <p:cNvPr id="8" name="Content Placeholder 10">
            <a:extLst>
              <a:ext uri="{FF2B5EF4-FFF2-40B4-BE49-F238E27FC236}">
                <a16:creationId xmlns:a16="http://schemas.microsoft.com/office/drawing/2014/main" id="{448107E8-113E-452E-87C3-02643FCBDBB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59765584"/>
              </p:ext>
            </p:extLst>
          </p:nvPr>
        </p:nvGraphicFramePr>
        <p:xfrm>
          <a:off x="1751012" y="1999847"/>
          <a:ext cx="10004243" cy="9717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8628728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1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103095643"/>
                    </a:ext>
                  </a:extLst>
                </a:gridCol>
              </a:tblGrid>
              <a:tr h="4230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</a:t>
                      </a:r>
                      <a:r>
                        <a:rPr lang="en-US" dirty="0"/>
                        <a:t>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Raison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 err="1"/>
                        <a:t>TotalGHGEmissions</a:t>
                      </a:r>
                      <a:endParaRPr lang="en-US" sz="12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Quantité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des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gaz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à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effet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serre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émis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output algo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20819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294F7-409F-498A-AD0F-461568E2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12</a:t>
            </a:fld>
            <a:endParaRPr lang="en-US"/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428E4460-E2F3-4FCA-A495-5D0B09E3E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9" b="16800"/>
          <a:stretch/>
        </p:blipFill>
        <p:spPr>
          <a:xfrm>
            <a:off x="9464998" y="2482850"/>
            <a:ext cx="651093" cy="457200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686ED90A-2ABF-4C37-A22E-382C2EF5D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313612" y="2362200"/>
            <a:ext cx="731520" cy="7315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518C726-B436-4082-BA69-0B16D6558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1012" y="6277610"/>
            <a:ext cx="5134983" cy="5486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DF7AF0-D317-4037-BC4F-7700C3878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0381" y="60777"/>
            <a:ext cx="169903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Préparation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CB105-CE34-4EF8-B53D-7BE03773C4FD}"/>
              </a:ext>
            </a:extLst>
          </p:cNvPr>
          <p:cNvSpPr txBox="1"/>
          <p:nvPr/>
        </p:nvSpPr>
        <p:spPr>
          <a:xfrm>
            <a:off x="2055812" y="1532014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L’enrichissement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(1/2)</a:t>
            </a:r>
          </a:p>
        </p:txBody>
      </p:sp>
      <p:graphicFrame>
        <p:nvGraphicFramePr>
          <p:cNvPr id="8" name="Content Placeholder 10">
            <a:extLst>
              <a:ext uri="{FF2B5EF4-FFF2-40B4-BE49-F238E27FC236}">
                <a16:creationId xmlns:a16="http://schemas.microsoft.com/office/drawing/2014/main" id="{448107E8-113E-452E-87C3-02643FCBDBB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61550307"/>
              </p:ext>
            </p:extLst>
          </p:nvPr>
        </p:nvGraphicFramePr>
        <p:xfrm>
          <a:off x="1751012" y="2442058"/>
          <a:ext cx="8046720" cy="42635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862872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1103095643"/>
                    </a:ext>
                  </a:extLst>
                </a:gridCol>
              </a:tblGrid>
              <a:tr h="4230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OSEBuildingID</a:t>
                      </a:r>
                      <a:endParaRPr lang="en-US" sz="1800" b="1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DataYear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BuildingType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PrimaryPropertyType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098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811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</a:t>
                      </a:r>
                      <a:endParaRPr lang="en-US" sz="12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1678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01638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/>
                        <a:t>….</a:t>
                      </a:r>
                      <a:endParaRPr lang="en-US" sz="12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30577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/>
                        <a:t>3000</a:t>
                      </a:r>
                      <a:endParaRPr lang="en-US" sz="1200" b="0" i="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97271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20819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294F7-409F-498A-AD0F-461568E2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56D151-DC0D-435B-A466-751C824CEEFD}"/>
              </a:ext>
            </a:extLst>
          </p:cNvPr>
          <p:cNvSpPr/>
          <p:nvPr/>
        </p:nvSpPr>
        <p:spPr>
          <a:xfrm>
            <a:off x="6323012" y="3033011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FCB91C26-28E3-4F38-8148-5FD5F297952C}"/>
              </a:ext>
            </a:extLst>
          </p:cNvPr>
          <p:cNvSpPr/>
          <p:nvPr/>
        </p:nvSpPr>
        <p:spPr>
          <a:xfrm>
            <a:off x="6551612" y="3109211"/>
            <a:ext cx="304800" cy="6858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A1F79BE-231E-4902-BBEF-95734D0F1CC1}"/>
              </a:ext>
            </a:extLst>
          </p:cNvPr>
          <p:cNvSpPr/>
          <p:nvPr/>
        </p:nvSpPr>
        <p:spPr>
          <a:xfrm>
            <a:off x="8228012" y="4176011"/>
            <a:ext cx="152400" cy="1524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Curved Left 27">
            <a:extLst>
              <a:ext uri="{FF2B5EF4-FFF2-40B4-BE49-F238E27FC236}">
                <a16:creationId xmlns:a16="http://schemas.microsoft.com/office/drawing/2014/main" id="{FC80860B-DD4E-4F4B-BAD8-84B00B985E0A}"/>
              </a:ext>
            </a:extLst>
          </p:cNvPr>
          <p:cNvSpPr/>
          <p:nvPr/>
        </p:nvSpPr>
        <p:spPr>
          <a:xfrm>
            <a:off x="8456612" y="4252211"/>
            <a:ext cx="304800" cy="6858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351362-CB5A-4B67-8B99-B6C7EACFD065}"/>
              </a:ext>
            </a:extLst>
          </p:cNvPr>
          <p:cNvSpPr/>
          <p:nvPr/>
        </p:nvSpPr>
        <p:spPr>
          <a:xfrm>
            <a:off x="6323012" y="4709411"/>
            <a:ext cx="152400" cy="1524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56BA451-AC15-4FFD-BDF2-E2A89A44EF68}"/>
              </a:ext>
            </a:extLst>
          </p:cNvPr>
          <p:cNvSpPr/>
          <p:nvPr/>
        </p:nvSpPr>
        <p:spPr>
          <a:xfrm>
            <a:off x="6323012" y="3642611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154A0C7-A819-4619-84B9-33536E252218}"/>
              </a:ext>
            </a:extLst>
          </p:cNvPr>
          <p:cNvSpPr/>
          <p:nvPr/>
        </p:nvSpPr>
        <p:spPr>
          <a:xfrm>
            <a:off x="8228012" y="4785611"/>
            <a:ext cx="152400" cy="1524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7815D4B-CB39-4447-907F-976EC3DA2F44}"/>
              </a:ext>
            </a:extLst>
          </p:cNvPr>
          <p:cNvSpPr/>
          <p:nvPr/>
        </p:nvSpPr>
        <p:spPr>
          <a:xfrm>
            <a:off x="6323012" y="4176011"/>
            <a:ext cx="152400" cy="1524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8BFBF0-0ECB-4ED2-AAE2-40462C822EFE}"/>
              </a:ext>
            </a:extLst>
          </p:cNvPr>
          <p:cNvSpPr/>
          <p:nvPr/>
        </p:nvSpPr>
        <p:spPr>
          <a:xfrm>
            <a:off x="8304212" y="6385811"/>
            <a:ext cx="152400" cy="152400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8CE3F20-EB50-47D0-A44F-921989C8EB1E}"/>
              </a:ext>
            </a:extLst>
          </p:cNvPr>
          <p:cNvSpPr/>
          <p:nvPr/>
        </p:nvSpPr>
        <p:spPr>
          <a:xfrm>
            <a:off x="8304212" y="5776211"/>
            <a:ext cx="152400" cy="152400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Curved Left 46">
            <a:extLst>
              <a:ext uri="{FF2B5EF4-FFF2-40B4-BE49-F238E27FC236}">
                <a16:creationId xmlns:a16="http://schemas.microsoft.com/office/drawing/2014/main" id="{44339F07-0E7D-4E12-BA16-180B49A93BD4}"/>
              </a:ext>
            </a:extLst>
          </p:cNvPr>
          <p:cNvSpPr/>
          <p:nvPr/>
        </p:nvSpPr>
        <p:spPr>
          <a:xfrm rot="10800000">
            <a:off x="7923212" y="5852410"/>
            <a:ext cx="304800" cy="6858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9EF878B-FCF4-420C-8049-E596B9195120}"/>
              </a:ext>
            </a:extLst>
          </p:cNvPr>
          <p:cNvSpPr/>
          <p:nvPr/>
        </p:nvSpPr>
        <p:spPr>
          <a:xfrm>
            <a:off x="8304212" y="3642611"/>
            <a:ext cx="152400" cy="152400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2A8E691-86EC-4996-959A-CEE2C1EB3A09}"/>
              </a:ext>
            </a:extLst>
          </p:cNvPr>
          <p:cNvSpPr/>
          <p:nvPr/>
        </p:nvSpPr>
        <p:spPr>
          <a:xfrm>
            <a:off x="8304212" y="3033011"/>
            <a:ext cx="152400" cy="152400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Curved Left 49">
            <a:extLst>
              <a:ext uri="{FF2B5EF4-FFF2-40B4-BE49-F238E27FC236}">
                <a16:creationId xmlns:a16="http://schemas.microsoft.com/office/drawing/2014/main" id="{19E6D341-BCBA-4A80-8EEF-DCB376D45F9A}"/>
              </a:ext>
            </a:extLst>
          </p:cNvPr>
          <p:cNvSpPr/>
          <p:nvPr/>
        </p:nvSpPr>
        <p:spPr>
          <a:xfrm rot="10800000">
            <a:off x="7923212" y="3109210"/>
            <a:ext cx="304800" cy="6858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905098B-AD40-43D1-8F30-2BB64E3F6D53}"/>
              </a:ext>
            </a:extLst>
          </p:cNvPr>
          <p:cNvSpPr/>
          <p:nvPr/>
        </p:nvSpPr>
        <p:spPr>
          <a:xfrm>
            <a:off x="6323012" y="5776211"/>
            <a:ext cx="152400" cy="1524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A144731-C0B9-4102-A88F-A48872470DD8}"/>
              </a:ext>
            </a:extLst>
          </p:cNvPr>
          <p:cNvSpPr/>
          <p:nvPr/>
        </p:nvSpPr>
        <p:spPr>
          <a:xfrm>
            <a:off x="6323012" y="6385811"/>
            <a:ext cx="152400" cy="152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D78E0-771F-4B9E-83F9-F9F05920D9CB}"/>
              </a:ext>
            </a:extLst>
          </p:cNvPr>
          <p:cNvSpPr txBox="1"/>
          <p:nvPr/>
        </p:nvSpPr>
        <p:spPr>
          <a:xfrm>
            <a:off x="2132012" y="1901346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Principe : </a:t>
            </a:r>
            <a:r>
              <a:rPr lang="en-US" sz="1600" dirty="0"/>
              <a:t>pour un </a:t>
            </a:r>
            <a:r>
              <a:rPr lang="en-US" sz="1600" dirty="0" err="1"/>
              <a:t>bâtiment</a:t>
            </a:r>
            <a:r>
              <a:rPr lang="en-US" sz="1600" dirty="0"/>
              <a:t> </a:t>
            </a:r>
            <a:r>
              <a:rPr lang="en-US" sz="1600" dirty="0" err="1"/>
              <a:t>donné</a:t>
            </a:r>
            <a:r>
              <a:rPr lang="en-US" sz="1600" dirty="0"/>
              <a:t>,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une</a:t>
            </a:r>
            <a:r>
              <a:rPr lang="en-US" sz="1600" dirty="0"/>
              <a:t> </a:t>
            </a:r>
            <a:r>
              <a:rPr lang="en-US" sz="1600" dirty="0" err="1"/>
              <a:t>donnée</a:t>
            </a:r>
            <a:r>
              <a:rPr lang="en-US" sz="1600" dirty="0"/>
              <a:t> </a:t>
            </a:r>
            <a:r>
              <a:rPr lang="en-US" sz="1600" dirty="0" err="1"/>
              <a:t>signalétique</a:t>
            </a:r>
            <a:r>
              <a:rPr lang="en-US" sz="1600" dirty="0"/>
              <a:t> </a:t>
            </a:r>
            <a:r>
              <a:rPr lang="en-US" sz="1600" dirty="0" err="1"/>
              <a:t>est</a:t>
            </a:r>
            <a:r>
              <a:rPr lang="en-US" sz="1600" dirty="0"/>
              <a:t> </a:t>
            </a:r>
            <a:r>
              <a:rPr lang="en-US" sz="1600" dirty="0" err="1"/>
              <a:t>présente</a:t>
            </a:r>
            <a:r>
              <a:rPr lang="en-US" sz="1600" dirty="0"/>
              <a:t> </a:t>
            </a:r>
            <a:r>
              <a:rPr lang="en-US" sz="1600" dirty="0" err="1"/>
              <a:t>une</a:t>
            </a:r>
            <a:r>
              <a:rPr lang="en-US" sz="1600" dirty="0"/>
              <a:t> </a:t>
            </a:r>
            <a:r>
              <a:rPr lang="en-US" sz="1600" dirty="0" err="1"/>
              <a:t>année</a:t>
            </a:r>
            <a:r>
              <a:rPr lang="en-US" sz="1600" dirty="0"/>
              <a:t> et absente </a:t>
            </a:r>
            <a:r>
              <a:rPr lang="en-US" sz="1600" dirty="0" err="1"/>
              <a:t>l’autre</a:t>
            </a:r>
            <a:r>
              <a:rPr lang="en-US" sz="1600" dirty="0"/>
              <a:t>, </a:t>
            </a:r>
            <a:r>
              <a:rPr lang="en-US" sz="1600" dirty="0" err="1"/>
              <a:t>cette</a:t>
            </a:r>
            <a:r>
              <a:rPr lang="en-US" sz="1600" dirty="0"/>
              <a:t> </a:t>
            </a:r>
            <a:r>
              <a:rPr lang="en-US" sz="1600" dirty="0" err="1"/>
              <a:t>dernière</a:t>
            </a:r>
            <a:r>
              <a:rPr lang="en-US" sz="1600" dirty="0"/>
              <a:t> </a:t>
            </a:r>
            <a:r>
              <a:rPr lang="en-US" sz="1600" dirty="0" err="1"/>
              <a:t>est</a:t>
            </a:r>
            <a:r>
              <a:rPr lang="en-US" sz="1600" dirty="0"/>
              <a:t> </a:t>
            </a:r>
            <a:r>
              <a:rPr lang="en-US" sz="1600" dirty="0" err="1"/>
              <a:t>recopiée</a:t>
            </a:r>
            <a:r>
              <a:rPr lang="en-US" sz="1600" dirty="0"/>
              <a:t>.</a:t>
            </a:r>
            <a:endParaRPr lang="en-US" sz="1600" b="1" u="sng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4DAED24-3F06-464D-87FE-1972ED1BD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381" y="60777"/>
            <a:ext cx="169903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9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Préparation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CB105-CE34-4EF8-B53D-7BE03773C4FD}"/>
              </a:ext>
            </a:extLst>
          </p:cNvPr>
          <p:cNvSpPr txBox="1"/>
          <p:nvPr/>
        </p:nvSpPr>
        <p:spPr>
          <a:xfrm>
            <a:off x="2055812" y="1532014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L’enrichissement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avec </a:t>
            </a:r>
            <a:r>
              <a:rPr lang="en-US" dirty="0" err="1"/>
              <a:t>homogénéisation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(2/2)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294F7-409F-498A-AD0F-461568E2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14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3267F23-53CE-4E70-A9FE-40C6CDD33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012" y="1905000"/>
            <a:ext cx="8991600" cy="14630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3292D6-0243-42FF-B475-6F6996DC1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2004" y="1922436"/>
            <a:ext cx="3276000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r>
              <a:rPr lang="de-DE" sz="1200" b="1" dirty="0">
                <a:solidFill>
                  <a:schemeClr val="bg2"/>
                </a:solidFill>
                <a:latin typeface="+mj-lt"/>
              </a:rPr>
              <a:t>Les changements opérés sont :</a:t>
            </a:r>
          </a:p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endParaRPr lang="de-DE" sz="12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28530AA-15BD-4691-A1EB-0A0CEBDB3EB9}"/>
              </a:ext>
            </a:extLst>
          </p:cNvPr>
          <p:cNvSpPr/>
          <p:nvPr/>
        </p:nvSpPr>
        <p:spPr>
          <a:xfrm flipV="1">
            <a:off x="3015932" y="2484120"/>
            <a:ext cx="8869680" cy="18288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20">
            <a:extLst>
              <a:ext uri="{FF2B5EF4-FFF2-40B4-BE49-F238E27FC236}">
                <a16:creationId xmlns:a16="http://schemas.microsoft.com/office/drawing/2014/main" id="{3DE1A836-D078-43AA-9E47-80AB994BD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41958"/>
              </p:ext>
            </p:extLst>
          </p:nvPr>
        </p:nvGraphicFramePr>
        <p:xfrm>
          <a:off x="2986644" y="2795586"/>
          <a:ext cx="8778240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8063902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24023578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5567352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91336710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27832059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25285450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18369874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84102889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err="1"/>
                        <a:t>Intitulé</a:t>
                      </a:r>
                      <a:r>
                        <a:rPr lang="en-US" sz="800" b="1" dirty="0"/>
                        <a:t> </a:t>
                      </a:r>
                      <a:r>
                        <a:rPr lang="en-US" sz="800" b="1" dirty="0" err="1"/>
                        <a:t>cible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College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Non-Refrigerated Warehouse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Residence Hall / Dormitory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K12 School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Retail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Retail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Retail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107985"/>
                  </a:ext>
                </a:extLst>
              </a:tr>
            </a:tbl>
          </a:graphicData>
        </a:graphic>
      </p:graphicFrame>
      <p:graphicFrame>
        <p:nvGraphicFramePr>
          <p:cNvPr id="14" name="Table 20">
            <a:extLst>
              <a:ext uri="{FF2B5EF4-FFF2-40B4-BE49-F238E27FC236}">
                <a16:creationId xmlns:a16="http://schemas.microsoft.com/office/drawing/2014/main" id="{3B82A9D5-050C-40D7-95EA-81F63C00F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453472"/>
              </p:ext>
            </p:extLst>
          </p:nvPr>
        </p:nvGraphicFramePr>
        <p:xfrm>
          <a:off x="2986644" y="2090738"/>
          <a:ext cx="8778240" cy="304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8063902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24023578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5567352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91336710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27832059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25285450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3324459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577226814"/>
                    </a:ext>
                  </a:extLst>
                </a:gridCol>
              </a:tblGrid>
              <a:tr h="265123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err="1"/>
                        <a:t>Intitulé</a:t>
                      </a:r>
                      <a:r>
                        <a:rPr lang="en-US" sz="800" b="1" dirty="0"/>
                        <a:t>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Warehouse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Residence 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SPS-District K12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Supermarket / Grocery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Other-Mall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Supermarket/Grocery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740255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F3F61DBD-7D50-43E1-99B2-3C981FDFA33A}"/>
              </a:ext>
            </a:extLst>
          </p:cNvPr>
          <p:cNvSpPr/>
          <p:nvPr/>
        </p:nvSpPr>
        <p:spPr>
          <a:xfrm>
            <a:off x="1751012" y="190500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61AF52-59CF-4DED-9F66-E0008DE5D8E0}"/>
              </a:ext>
            </a:extLst>
          </p:cNvPr>
          <p:cNvSpPr/>
          <p:nvPr/>
        </p:nvSpPr>
        <p:spPr>
          <a:xfrm>
            <a:off x="1263332" y="1886256"/>
            <a:ext cx="1554480" cy="150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1200" b="1" dirty="0">
                <a:solidFill>
                  <a:schemeClr val="bg1"/>
                </a:solidFill>
                <a:latin typeface="+mj-lt"/>
              </a:rPr>
              <a:t>1) </a:t>
            </a:r>
            <a:r>
              <a:rPr lang="fr-BE" sz="1200" b="1" dirty="0" err="1">
                <a:solidFill>
                  <a:schemeClr val="bg1"/>
                </a:solidFill>
                <a:latin typeface="+mj-lt"/>
              </a:rPr>
              <a:t>Homogénisation</a:t>
            </a:r>
            <a:endParaRPr lang="en-GB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9A219F-7A7E-46E8-A8E1-9B712F8333E3}"/>
              </a:ext>
            </a:extLst>
          </p:cNvPr>
          <p:cNvSpPr/>
          <p:nvPr/>
        </p:nvSpPr>
        <p:spPr>
          <a:xfrm>
            <a:off x="1263332" y="3615028"/>
            <a:ext cx="1554480" cy="2709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1200" b="1" dirty="0">
                <a:solidFill>
                  <a:schemeClr val="bg1"/>
                </a:solidFill>
                <a:latin typeface="+mj-lt"/>
              </a:rPr>
              <a:t>2) Résultats de l’</a:t>
            </a:r>
            <a:r>
              <a:rPr lang="fr-BE" sz="1200" b="1" dirty="0" err="1">
                <a:solidFill>
                  <a:schemeClr val="bg1"/>
                </a:solidFill>
                <a:latin typeface="+mj-lt"/>
              </a:rPr>
              <a:t>homégénisation</a:t>
            </a:r>
            <a:r>
              <a:rPr lang="fr-BE" sz="1200" b="1" dirty="0">
                <a:solidFill>
                  <a:schemeClr val="bg1"/>
                </a:solidFill>
                <a:latin typeface="+mj-lt"/>
              </a:rPr>
              <a:t> et l’enrichissement des données</a:t>
            </a:r>
            <a:endParaRPr lang="en-GB" sz="1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D549D6-8EB4-409D-A5FA-84A5F0575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381" y="60777"/>
            <a:ext cx="1699031" cy="1920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46A7B2-1800-4253-9FC8-82A83F42E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771" y="3581400"/>
            <a:ext cx="8093841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0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Préparation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CB105-CE34-4EF8-B53D-7BE03773C4FD}"/>
              </a:ext>
            </a:extLst>
          </p:cNvPr>
          <p:cNvSpPr txBox="1"/>
          <p:nvPr/>
        </p:nvSpPr>
        <p:spPr>
          <a:xfrm>
            <a:off x="2055812" y="1532014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294F7-409F-498A-AD0F-461568E2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15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B5B9B-4A1C-47A2-90CF-7006520751F6}"/>
              </a:ext>
            </a:extLst>
          </p:cNvPr>
          <p:cNvSpPr/>
          <p:nvPr/>
        </p:nvSpPr>
        <p:spPr>
          <a:xfrm>
            <a:off x="1574508" y="1855471"/>
            <a:ext cx="3017520" cy="628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1200" b="1" dirty="0">
                <a:solidFill>
                  <a:schemeClr val="bg1"/>
                </a:solidFill>
                <a:latin typeface="+mj-lt"/>
              </a:rPr>
              <a:t>Label </a:t>
            </a:r>
            <a:r>
              <a:rPr lang="fr-BE" sz="1200" b="1" dirty="0" err="1">
                <a:solidFill>
                  <a:schemeClr val="bg1"/>
                </a:solidFill>
                <a:latin typeface="+mj-lt"/>
              </a:rPr>
              <a:t>Encoding</a:t>
            </a:r>
            <a:endParaRPr lang="en-GB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7734FF-D8FC-442C-8092-E70FDFA335E9}"/>
              </a:ext>
            </a:extLst>
          </p:cNvPr>
          <p:cNvSpPr/>
          <p:nvPr/>
        </p:nvSpPr>
        <p:spPr>
          <a:xfrm>
            <a:off x="4988270" y="1855471"/>
            <a:ext cx="3017520" cy="628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1200" b="1" dirty="0">
                <a:solidFill>
                  <a:schemeClr val="bg1"/>
                </a:solidFill>
                <a:latin typeface="+mj-lt"/>
              </a:rPr>
              <a:t>One Hot </a:t>
            </a:r>
            <a:r>
              <a:rPr lang="fr-BE" sz="1200" b="1" dirty="0" err="1">
                <a:solidFill>
                  <a:schemeClr val="bg1"/>
                </a:solidFill>
                <a:latin typeface="+mj-lt"/>
              </a:rPr>
              <a:t>Encoding</a:t>
            </a:r>
            <a:endParaRPr lang="en-GB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CDCB2C-FD99-44BE-BEAB-7B0499B603E9}"/>
              </a:ext>
            </a:extLst>
          </p:cNvPr>
          <p:cNvSpPr/>
          <p:nvPr/>
        </p:nvSpPr>
        <p:spPr>
          <a:xfrm>
            <a:off x="8258492" y="1855776"/>
            <a:ext cx="3017520" cy="628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1200" b="1" dirty="0">
                <a:solidFill>
                  <a:schemeClr val="bg1"/>
                </a:solidFill>
                <a:latin typeface="+mj-lt"/>
              </a:rPr>
              <a:t>Target </a:t>
            </a:r>
            <a:r>
              <a:rPr lang="fr-BE" sz="1200" b="1" dirty="0" err="1">
                <a:solidFill>
                  <a:schemeClr val="bg1"/>
                </a:solidFill>
                <a:latin typeface="+mj-lt"/>
              </a:rPr>
              <a:t>Encoding</a:t>
            </a:r>
            <a:endParaRPr lang="en-GB" sz="1200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8" name="Content Placeholder 10">
            <a:extLst>
              <a:ext uri="{FF2B5EF4-FFF2-40B4-BE49-F238E27FC236}">
                <a16:creationId xmlns:a16="http://schemas.microsoft.com/office/drawing/2014/main" id="{A893E028-6CE7-4CF1-A1B3-CB5FEB8A567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85222124"/>
              </p:ext>
            </p:extLst>
          </p:nvPr>
        </p:nvGraphicFramePr>
        <p:xfrm>
          <a:off x="1574508" y="2895600"/>
          <a:ext cx="978719" cy="1645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8628728"/>
                    </a:ext>
                  </a:extLst>
                </a:gridCol>
                <a:gridCol w="77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2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err="1"/>
                        <a:t>DataToEncode</a:t>
                      </a:r>
                      <a:endParaRPr lang="en-US" sz="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09870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81114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167807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016386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305777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972717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20819"/>
                  </a:ext>
                </a:extLst>
              </a:tr>
            </a:tbl>
          </a:graphicData>
        </a:graphic>
      </p:graphicFrame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991522BA-3D58-462D-BF00-CD6122D973FE}"/>
              </a:ext>
            </a:extLst>
          </p:cNvPr>
          <p:cNvSpPr/>
          <p:nvPr/>
        </p:nvSpPr>
        <p:spPr>
          <a:xfrm>
            <a:off x="2400827" y="2560320"/>
            <a:ext cx="1026585" cy="304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9" name="Content Placeholder 10">
            <a:extLst>
              <a:ext uri="{FF2B5EF4-FFF2-40B4-BE49-F238E27FC236}">
                <a16:creationId xmlns:a16="http://schemas.microsoft.com/office/drawing/2014/main" id="{C2550643-2357-483E-ADD1-A767784D2E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8025482"/>
              </p:ext>
            </p:extLst>
          </p:nvPr>
        </p:nvGraphicFramePr>
        <p:xfrm>
          <a:off x="3046412" y="2895600"/>
          <a:ext cx="1488440" cy="1645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862872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69342826"/>
                    </a:ext>
                  </a:extLst>
                </a:gridCol>
              </a:tblGrid>
              <a:tr h="37432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err="1"/>
                        <a:t>DataToEncode</a:t>
                      </a:r>
                      <a:endParaRPr 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err="1"/>
                        <a:t>EncodedData</a:t>
                      </a:r>
                      <a:endParaRPr lang="en-US" sz="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09870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81114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167807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016386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305777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972717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20819"/>
                  </a:ext>
                </a:extLst>
              </a:tr>
            </a:tbl>
          </a:graphicData>
        </a:graphic>
      </p:graphicFrame>
      <p:graphicFrame>
        <p:nvGraphicFramePr>
          <p:cNvPr id="20" name="Content Placeholder 10">
            <a:extLst>
              <a:ext uri="{FF2B5EF4-FFF2-40B4-BE49-F238E27FC236}">
                <a16:creationId xmlns:a16="http://schemas.microsoft.com/office/drawing/2014/main" id="{D03BFB7A-92B9-4B7E-BD22-6838FDD088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5184588"/>
              </p:ext>
            </p:extLst>
          </p:nvPr>
        </p:nvGraphicFramePr>
        <p:xfrm>
          <a:off x="4951412" y="2895600"/>
          <a:ext cx="978719" cy="1645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8628728"/>
                    </a:ext>
                  </a:extLst>
                </a:gridCol>
                <a:gridCol w="77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2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err="1"/>
                        <a:t>DataToEncode</a:t>
                      </a:r>
                      <a:endParaRPr lang="en-US" sz="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09870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81114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167807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016386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305777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972717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20819"/>
                  </a:ext>
                </a:extLst>
              </a:tr>
            </a:tbl>
          </a:graphicData>
        </a:graphic>
      </p:graphicFrame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FF099083-C5AA-4AC5-8912-0C8C8922D859}"/>
              </a:ext>
            </a:extLst>
          </p:cNvPr>
          <p:cNvSpPr/>
          <p:nvPr/>
        </p:nvSpPr>
        <p:spPr>
          <a:xfrm>
            <a:off x="5777731" y="2560320"/>
            <a:ext cx="1026585" cy="304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2" name="Content Placeholder 10">
            <a:extLst>
              <a:ext uri="{FF2B5EF4-FFF2-40B4-BE49-F238E27FC236}">
                <a16:creationId xmlns:a16="http://schemas.microsoft.com/office/drawing/2014/main" id="{394A785C-42CF-4A05-B3C1-F50DFF028A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8055617"/>
              </p:ext>
            </p:extLst>
          </p:nvPr>
        </p:nvGraphicFramePr>
        <p:xfrm>
          <a:off x="5962332" y="2895600"/>
          <a:ext cx="2037080" cy="1645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862872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693428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1010059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50244907"/>
                    </a:ext>
                  </a:extLst>
                </a:gridCol>
              </a:tblGrid>
              <a:tr h="37432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err="1"/>
                        <a:t>DataTo</a:t>
                      </a:r>
                      <a:r>
                        <a:rPr lang="en-US" sz="500" dirty="0"/>
                        <a:t>-Encode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/>
                        <a:t>Label1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/>
                        <a:t>Label2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/>
                        <a:t>Label3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09870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81114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167807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016386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305777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972717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20819"/>
                  </a:ext>
                </a:extLst>
              </a:tr>
            </a:tbl>
          </a:graphicData>
        </a:graphic>
      </p:graphicFrame>
      <p:graphicFrame>
        <p:nvGraphicFramePr>
          <p:cNvPr id="23" name="Content Placeholder 10">
            <a:extLst>
              <a:ext uri="{FF2B5EF4-FFF2-40B4-BE49-F238E27FC236}">
                <a16:creationId xmlns:a16="http://schemas.microsoft.com/office/drawing/2014/main" id="{1F61CA73-F786-43C3-BBED-933B17FAF2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646729"/>
              </p:ext>
            </p:extLst>
          </p:nvPr>
        </p:nvGraphicFramePr>
        <p:xfrm>
          <a:off x="8239468" y="2895600"/>
          <a:ext cx="1070458" cy="1645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8628728"/>
                    </a:ext>
                  </a:extLst>
                </a:gridCol>
                <a:gridCol w="431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089">
                  <a:extLst>
                    <a:ext uri="{9D8B030D-6E8A-4147-A177-3AD203B41FA5}">
                      <a16:colId xmlns:a16="http://schemas.microsoft.com/office/drawing/2014/main" val="3881619765"/>
                    </a:ext>
                  </a:extLst>
                </a:gridCol>
              </a:tblGrid>
              <a:tr h="37432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err="1"/>
                        <a:t>DataToEncode</a:t>
                      </a:r>
                      <a:endParaRPr 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err="1"/>
                        <a:t>ValueToAssess</a:t>
                      </a:r>
                      <a:endParaRPr lang="en-US" sz="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09870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81114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167807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016386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305777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972717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20819"/>
                  </a:ext>
                </a:extLst>
              </a:tr>
            </a:tbl>
          </a:graphicData>
        </a:graphic>
      </p:graphicFrame>
      <p:sp>
        <p:nvSpPr>
          <p:cNvPr id="24" name="Arrow: Curved Down 23">
            <a:extLst>
              <a:ext uri="{FF2B5EF4-FFF2-40B4-BE49-F238E27FC236}">
                <a16:creationId xmlns:a16="http://schemas.microsoft.com/office/drawing/2014/main" id="{8F8F12FD-C3CF-4B54-B967-600BFBBB802A}"/>
              </a:ext>
            </a:extLst>
          </p:cNvPr>
          <p:cNvSpPr/>
          <p:nvPr/>
        </p:nvSpPr>
        <p:spPr>
          <a:xfrm>
            <a:off x="9065787" y="2560320"/>
            <a:ext cx="1026585" cy="304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5" name="Content Placeholder 10">
            <a:extLst>
              <a:ext uri="{FF2B5EF4-FFF2-40B4-BE49-F238E27FC236}">
                <a16:creationId xmlns:a16="http://schemas.microsoft.com/office/drawing/2014/main" id="{7D76D418-C34A-43A9-9A4B-3129A1AA37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9768741"/>
              </p:ext>
            </p:extLst>
          </p:nvPr>
        </p:nvGraphicFramePr>
        <p:xfrm>
          <a:off x="9711372" y="2895600"/>
          <a:ext cx="1579880" cy="20190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862872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569342826"/>
                    </a:ext>
                  </a:extLst>
                </a:gridCol>
              </a:tblGrid>
              <a:tr h="37432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err="1"/>
                        <a:t>DataToEncode</a:t>
                      </a:r>
                      <a:endParaRPr lang="en-US" sz="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 err="1"/>
                        <a:t>EncodedData</a:t>
                      </a:r>
                      <a:endParaRPr lang="en-US" sz="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Mean(</a:t>
                      </a:r>
                      <a:r>
                        <a:rPr lang="en-US" sz="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ValueToAssess</a:t>
                      </a: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)ForLabel1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09870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Mean(</a:t>
                      </a:r>
                      <a:r>
                        <a:rPr lang="en-US" sz="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ValueToAssess</a:t>
                      </a: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)ForLabel2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81114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Mean(</a:t>
                      </a:r>
                      <a:r>
                        <a:rPr lang="en-US" sz="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ValueToAssess</a:t>
                      </a: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)ForLabel3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167807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016386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Mean(</a:t>
                      </a:r>
                      <a:r>
                        <a:rPr lang="en-US" sz="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ValueToAssess</a:t>
                      </a: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)ForLabel3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305777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Mean(</a:t>
                      </a:r>
                      <a:r>
                        <a:rPr lang="en-US" sz="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ValueToAssess</a:t>
                      </a: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)ForLabel2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972717"/>
                  </a:ext>
                </a:extLst>
              </a:tr>
              <a:tr h="18165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Labe1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Mean(</a:t>
                      </a:r>
                      <a:r>
                        <a:rPr lang="en-US" sz="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ValueToAssess</a:t>
                      </a:r>
                      <a:r>
                        <a:rPr lang="en-US" sz="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)ForLabel1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20819"/>
                  </a:ext>
                </a:extLst>
              </a:tr>
            </a:tbl>
          </a:graphicData>
        </a:graphic>
      </p:graphicFrame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4F00D78-E1F1-4463-901E-DD78CBEC572B}"/>
              </a:ext>
            </a:extLst>
          </p:cNvPr>
          <p:cNvSpPr/>
          <p:nvPr/>
        </p:nvSpPr>
        <p:spPr>
          <a:xfrm flipV="1">
            <a:off x="1522412" y="5074920"/>
            <a:ext cx="301752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F148005-13C1-4577-BDC8-AE05E00D8F52}"/>
              </a:ext>
            </a:extLst>
          </p:cNvPr>
          <p:cNvSpPr/>
          <p:nvPr/>
        </p:nvSpPr>
        <p:spPr>
          <a:xfrm flipV="1">
            <a:off x="5027612" y="5074920"/>
            <a:ext cx="3017520" cy="2893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732E4897-CEE3-4F7D-A5CA-7070862263BE}"/>
              </a:ext>
            </a:extLst>
          </p:cNvPr>
          <p:cNvSpPr/>
          <p:nvPr/>
        </p:nvSpPr>
        <p:spPr>
          <a:xfrm flipV="1">
            <a:off x="8258492" y="5074920"/>
            <a:ext cx="3017520" cy="2893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FF10BCF0-609A-430F-8CF2-EE3C67880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877222"/>
              </p:ext>
            </p:extLst>
          </p:nvPr>
        </p:nvGraphicFramePr>
        <p:xfrm>
          <a:off x="1598612" y="5410200"/>
          <a:ext cx="2936113" cy="10515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359006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1577107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Critère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Commentaires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800" b="1" dirty="0" err="1"/>
                        <a:t>Nombre</a:t>
                      </a:r>
                      <a:r>
                        <a:rPr lang="en-US" sz="800" b="1" dirty="0"/>
                        <a:t> de </a:t>
                      </a:r>
                      <a:r>
                        <a:rPr lang="en-US" sz="800" b="1" dirty="0" err="1"/>
                        <a:t>colonnes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18 dans le </a:t>
                      </a:r>
                      <a:r>
                        <a:rPr lang="en-US" sz="800" dirty="0" err="1"/>
                        <a:t>jeu</a:t>
                      </a:r>
                      <a:r>
                        <a:rPr lang="en-US" sz="800" dirty="0"/>
                        <a:t> de </a:t>
                      </a:r>
                      <a:r>
                        <a:rPr lang="en-US" sz="800" dirty="0" err="1"/>
                        <a:t>données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b="1" dirty="0"/>
                        <a:t>Temps </a:t>
                      </a:r>
                      <a:r>
                        <a:rPr lang="en-US" sz="800" b="1" dirty="0" err="1"/>
                        <a:t>d’exécution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1.29s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800" b="1" dirty="0" err="1"/>
                        <a:t>Inconvénients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Les </a:t>
                      </a:r>
                      <a:r>
                        <a:rPr lang="en-US" sz="800" dirty="0" err="1"/>
                        <a:t>valeurs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encodées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influencent</a:t>
                      </a:r>
                      <a:r>
                        <a:rPr lang="en-US" sz="800" dirty="0"/>
                        <a:t> le </a:t>
                      </a:r>
                      <a:r>
                        <a:rPr lang="en-US" sz="800" dirty="0" err="1"/>
                        <a:t>modèle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46582"/>
                  </a:ext>
                </a:extLst>
              </a:tr>
            </a:tbl>
          </a:graphicData>
        </a:graphic>
      </p:graphicFrame>
      <p:graphicFrame>
        <p:nvGraphicFramePr>
          <p:cNvPr id="30" name="Table 5">
            <a:extLst>
              <a:ext uri="{FF2B5EF4-FFF2-40B4-BE49-F238E27FC236}">
                <a16:creationId xmlns:a16="http://schemas.microsoft.com/office/drawing/2014/main" id="{A6715E4C-87B2-4971-802F-EB650063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2560"/>
              </p:ext>
            </p:extLst>
          </p:nvPr>
        </p:nvGraphicFramePr>
        <p:xfrm>
          <a:off x="5109019" y="5410200"/>
          <a:ext cx="2936113" cy="12954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359006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1577107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Critères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Commentaires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800" b="1" dirty="0" err="1"/>
                        <a:t>Nombre</a:t>
                      </a:r>
                      <a:r>
                        <a:rPr lang="en-US" sz="800" b="1" dirty="0"/>
                        <a:t> de </a:t>
                      </a:r>
                      <a:r>
                        <a:rPr lang="en-US" sz="800" b="1" dirty="0" err="1"/>
                        <a:t>colonnes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207 dans le </a:t>
                      </a:r>
                      <a:r>
                        <a:rPr lang="en-US" sz="800" dirty="0" err="1"/>
                        <a:t>jeu</a:t>
                      </a:r>
                      <a:r>
                        <a:rPr lang="en-US" sz="800" dirty="0"/>
                        <a:t> de </a:t>
                      </a:r>
                      <a:r>
                        <a:rPr lang="en-US" sz="800" dirty="0" err="1"/>
                        <a:t>données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b="1" dirty="0"/>
                        <a:t>Temps </a:t>
                      </a:r>
                      <a:r>
                        <a:rPr lang="en-US" sz="800" b="1" dirty="0" err="1"/>
                        <a:t>d’exécution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5.59s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800" b="1" dirty="0" err="1"/>
                        <a:t>Inconvénient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Augmentation des temps </a:t>
                      </a:r>
                      <a:r>
                        <a:rPr lang="en-US" sz="800" dirty="0" err="1"/>
                        <a:t>d’execution</a:t>
                      </a:r>
                      <a:r>
                        <a:rPr lang="en-US" sz="800" dirty="0"/>
                        <a:t> des algorithms</a:t>
                      </a:r>
                    </a:p>
                    <a:p>
                      <a:r>
                        <a:rPr lang="en-US" sz="800" dirty="0"/>
                        <a:t>Augmentation du </a:t>
                      </a:r>
                      <a:r>
                        <a:rPr lang="en-US" sz="800" dirty="0" err="1"/>
                        <a:t>nombre</a:t>
                      </a:r>
                      <a:r>
                        <a:rPr lang="en-US" sz="800" dirty="0"/>
                        <a:t> de </a:t>
                      </a:r>
                      <a:r>
                        <a:rPr lang="en-US" sz="800" dirty="0" err="1"/>
                        <a:t>colonnes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46582"/>
                  </a:ext>
                </a:extLst>
              </a:tr>
            </a:tbl>
          </a:graphicData>
        </a:graphic>
      </p:graphicFrame>
      <p:graphicFrame>
        <p:nvGraphicFramePr>
          <p:cNvPr id="31" name="Table 5">
            <a:extLst>
              <a:ext uri="{FF2B5EF4-FFF2-40B4-BE49-F238E27FC236}">
                <a16:creationId xmlns:a16="http://schemas.microsoft.com/office/drawing/2014/main" id="{2442D91D-F38C-4A41-AC01-68EA8D385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195418"/>
              </p:ext>
            </p:extLst>
          </p:nvPr>
        </p:nvGraphicFramePr>
        <p:xfrm>
          <a:off x="8304212" y="5410200"/>
          <a:ext cx="2936113" cy="12954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359006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1577107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Critère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Commentaires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800" b="1" dirty="0" err="1"/>
                        <a:t>Nombre</a:t>
                      </a:r>
                      <a:r>
                        <a:rPr lang="en-US" sz="800" b="1" dirty="0"/>
                        <a:t> de </a:t>
                      </a:r>
                      <a:r>
                        <a:rPr lang="en-US" sz="800" b="1" dirty="0" err="1"/>
                        <a:t>colonnes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18 dans le </a:t>
                      </a:r>
                      <a:r>
                        <a:rPr lang="en-US" sz="800" dirty="0" err="1"/>
                        <a:t>jeu</a:t>
                      </a:r>
                      <a:r>
                        <a:rPr lang="en-US" sz="800" dirty="0"/>
                        <a:t> de </a:t>
                      </a:r>
                      <a:r>
                        <a:rPr lang="en-US" sz="800" dirty="0" err="1"/>
                        <a:t>données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b="1" dirty="0"/>
                        <a:t>Temps </a:t>
                      </a:r>
                      <a:r>
                        <a:rPr lang="en-US" sz="800" b="1" dirty="0" err="1"/>
                        <a:t>d’exécution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1.29s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800" b="1" dirty="0" err="1"/>
                        <a:t>Commentaires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Meilleur </a:t>
                      </a:r>
                      <a:r>
                        <a:rPr lang="en-US" sz="800" dirty="0" err="1"/>
                        <a:t>compromis</a:t>
                      </a:r>
                      <a:r>
                        <a:rPr lang="en-US" sz="800" dirty="0"/>
                        <a:t> pour </a:t>
                      </a:r>
                      <a:r>
                        <a:rPr lang="en-US" sz="800" dirty="0" err="1"/>
                        <a:t>cet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analyse</a:t>
                      </a:r>
                      <a:r>
                        <a:rPr lang="en-US" sz="800" dirty="0"/>
                        <a:t>. Les </a:t>
                      </a:r>
                      <a:r>
                        <a:rPr lang="en-US" sz="800" dirty="0" err="1"/>
                        <a:t>résultats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décrits</a:t>
                      </a:r>
                      <a:r>
                        <a:rPr lang="en-US" sz="800" dirty="0"/>
                        <a:t> par la suite </a:t>
                      </a:r>
                      <a:r>
                        <a:rPr lang="en-US" sz="800" dirty="0" err="1"/>
                        <a:t>seront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basés</a:t>
                      </a:r>
                      <a:r>
                        <a:rPr lang="en-US" sz="800" dirty="0"/>
                        <a:t> sur </a:t>
                      </a:r>
                      <a:r>
                        <a:rPr lang="en-US" sz="800" dirty="0" err="1"/>
                        <a:t>cet</a:t>
                      </a:r>
                      <a:r>
                        <a:rPr lang="en-US" sz="800" dirty="0"/>
                        <a:t> encoding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46582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B6A98A36-F6A4-4AFB-B905-4E00CF458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381" y="60777"/>
            <a:ext cx="169903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6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Machine Learning</a:t>
            </a:r>
          </a:p>
        </p:txBody>
      </p:sp>
      <p:sp>
        <p:nvSpPr>
          <p:cNvPr id="12" name="AutoShape 90">
            <a:extLst>
              <a:ext uri="{FF2B5EF4-FFF2-40B4-BE49-F238E27FC236}">
                <a16:creationId xmlns:a16="http://schemas.microsoft.com/office/drawing/2014/main" id="{9AAEAD28-ECC3-49F3-A30E-2347C8F7A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6397" y="2662301"/>
            <a:ext cx="73710" cy="899344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>
              <a:spcBef>
                <a:spcPct val="0"/>
              </a:spcBef>
            </a:pPr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" name="Freeform 152">
            <a:extLst>
              <a:ext uri="{FF2B5EF4-FFF2-40B4-BE49-F238E27FC236}">
                <a16:creationId xmlns:a16="http://schemas.microsoft.com/office/drawing/2014/main" id="{20BF3AE6-A274-411C-B8E9-0811E6E2430F}"/>
              </a:ext>
            </a:extLst>
          </p:cNvPr>
          <p:cNvSpPr>
            <a:spLocks/>
          </p:cNvSpPr>
          <p:nvPr/>
        </p:nvSpPr>
        <p:spPr bwMode="auto">
          <a:xfrm>
            <a:off x="7607857" y="2668218"/>
            <a:ext cx="202107" cy="887510"/>
          </a:xfrm>
          <a:custGeom>
            <a:avLst/>
            <a:gdLst>
              <a:gd name="T0" fmla="*/ 0 w 241"/>
              <a:gd name="T1" fmla="*/ 4 h 1705"/>
              <a:gd name="T2" fmla="*/ 0 w 241"/>
              <a:gd name="T3" fmla="*/ 59 h 1705"/>
              <a:gd name="T4" fmla="*/ 59 w 241"/>
              <a:gd name="T5" fmla="*/ 64 h 1705"/>
              <a:gd name="T6" fmla="*/ 59 w 241"/>
              <a:gd name="T7" fmla="*/ 0 h 1705"/>
              <a:gd name="T8" fmla="*/ 0 w 241"/>
              <a:gd name="T9" fmla="*/ 4 h 17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1"/>
              <a:gd name="T16" fmla="*/ 0 h 1705"/>
              <a:gd name="T17" fmla="*/ 241 w 241"/>
              <a:gd name="T18" fmla="*/ 1705 h 17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1" h="1705">
                <a:moveTo>
                  <a:pt x="0" y="120"/>
                </a:moveTo>
                <a:lnTo>
                  <a:pt x="0" y="1576"/>
                </a:lnTo>
                <a:lnTo>
                  <a:pt x="240" y="1704"/>
                </a:lnTo>
                <a:lnTo>
                  <a:pt x="240" y="0"/>
                </a:lnTo>
                <a:lnTo>
                  <a:pt x="0" y="120"/>
                </a:lnTo>
                <a:close/>
              </a:path>
            </a:pathLst>
          </a:custGeom>
          <a:noFill/>
          <a:ln w="28575" cmpd="sng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" name="Freeform 153">
            <a:extLst>
              <a:ext uri="{FF2B5EF4-FFF2-40B4-BE49-F238E27FC236}">
                <a16:creationId xmlns:a16="http://schemas.microsoft.com/office/drawing/2014/main" id="{DD36C43F-0E42-42A3-A100-C40BACCD84A8}"/>
              </a:ext>
            </a:extLst>
          </p:cNvPr>
          <p:cNvSpPr>
            <a:spLocks/>
          </p:cNvSpPr>
          <p:nvPr/>
        </p:nvSpPr>
        <p:spPr bwMode="auto">
          <a:xfrm>
            <a:off x="7607857" y="2689519"/>
            <a:ext cx="202107" cy="62717"/>
          </a:xfrm>
          <a:custGeom>
            <a:avLst/>
            <a:gdLst>
              <a:gd name="T0" fmla="*/ 0 w 241"/>
              <a:gd name="T1" fmla="*/ 4 h 121"/>
              <a:gd name="T2" fmla="*/ 59 w 241"/>
              <a:gd name="T3" fmla="*/ 0 h 121"/>
              <a:gd name="T4" fmla="*/ 0 60000 65536"/>
              <a:gd name="T5" fmla="*/ 0 60000 65536"/>
              <a:gd name="T6" fmla="*/ 0 w 241"/>
              <a:gd name="T7" fmla="*/ 0 h 121"/>
              <a:gd name="T8" fmla="*/ 241 w 241"/>
              <a:gd name="T9" fmla="*/ 121 h 1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121">
                <a:moveTo>
                  <a:pt x="0" y="120"/>
                </a:moveTo>
                <a:lnTo>
                  <a:pt x="240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5" name="Freeform 154">
            <a:extLst>
              <a:ext uri="{FF2B5EF4-FFF2-40B4-BE49-F238E27FC236}">
                <a16:creationId xmlns:a16="http://schemas.microsoft.com/office/drawing/2014/main" id="{C2271898-B09D-4745-AC3D-42C6DA32CB6B}"/>
              </a:ext>
            </a:extLst>
          </p:cNvPr>
          <p:cNvSpPr>
            <a:spLocks/>
          </p:cNvSpPr>
          <p:nvPr/>
        </p:nvSpPr>
        <p:spPr bwMode="auto">
          <a:xfrm>
            <a:off x="7607857" y="2714369"/>
            <a:ext cx="194974" cy="57984"/>
          </a:xfrm>
          <a:custGeom>
            <a:avLst/>
            <a:gdLst>
              <a:gd name="T0" fmla="*/ 0 w 233"/>
              <a:gd name="T1" fmla="*/ 4 h 113"/>
              <a:gd name="T2" fmla="*/ 57 w 233"/>
              <a:gd name="T3" fmla="*/ 0 h 113"/>
              <a:gd name="T4" fmla="*/ 0 60000 65536"/>
              <a:gd name="T5" fmla="*/ 0 60000 65536"/>
              <a:gd name="T6" fmla="*/ 0 w 233"/>
              <a:gd name="T7" fmla="*/ 0 h 113"/>
              <a:gd name="T8" fmla="*/ 233 w 233"/>
              <a:gd name="T9" fmla="*/ 113 h 11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13">
                <a:moveTo>
                  <a:pt x="0" y="112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6" name="Freeform 155">
            <a:extLst>
              <a:ext uri="{FF2B5EF4-FFF2-40B4-BE49-F238E27FC236}">
                <a16:creationId xmlns:a16="http://schemas.microsoft.com/office/drawing/2014/main" id="{2CFE3AE8-8D3C-4380-BDD5-0E240E2E8EA2}"/>
              </a:ext>
            </a:extLst>
          </p:cNvPr>
          <p:cNvSpPr>
            <a:spLocks/>
          </p:cNvSpPr>
          <p:nvPr/>
        </p:nvSpPr>
        <p:spPr bwMode="auto">
          <a:xfrm>
            <a:off x="7607857" y="2739219"/>
            <a:ext cx="194974" cy="54434"/>
          </a:xfrm>
          <a:custGeom>
            <a:avLst/>
            <a:gdLst>
              <a:gd name="T0" fmla="*/ 0 w 233"/>
              <a:gd name="T1" fmla="*/ 4 h 105"/>
              <a:gd name="T2" fmla="*/ 57 w 233"/>
              <a:gd name="T3" fmla="*/ 0 h 105"/>
              <a:gd name="T4" fmla="*/ 0 60000 65536"/>
              <a:gd name="T5" fmla="*/ 0 60000 65536"/>
              <a:gd name="T6" fmla="*/ 0 w 233"/>
              <a:gd name="T7" fmla="*/ 0 h 105"/>
              <a:gd name="T8" fmla="*/ 233 w 233"/>
              <a:gd name="T9" fmla="*/ 105 h 1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05">
                <a:moveTo>
                  <a:pt x="0" y="104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7" name="Freeform 156">
            <a:extLst>
              <a:ext uri="{FF2B5EF4-FFF2-40B4-BE49-F238E27FC236}">
                <a16:creationId xmlns:a16="http://schemas.microsoft.com/office/drawing/2014/main" id="{CB703671-14AE-4403-9896-5F2D450923BE}"/>
              </a:ext>
            </a:extLst>
          </p:cNvPr>
          <p:cNvSpPr>
            <a:spLocks/>
          </p:cNvSpPr>
          <p:nvPr/>
        </p:nvSpPr>
        <p:spPr bwMode="auto">
          <a:xfrm>
            <a:off x="7607857" y="2764070"/>
            <a:ext cx="194974" cy="50884"/>
          </a:xfrm>
          <a:custGeom>
            <a:avLst/>
            <a:gdLst>
              <a:gd name="T0" fmla="*/ 0 w 233"/>
              <a:gd name="T1" fmla="*/ 4 h 97"/>
              <a:gd name="T2" fmla="*/ 57 w 233"/>
              <a:gd name="T3" fmla="*/ 0 h 97"/>
              <a:gd name="T4" fmla="*/ 0 60000 65536"/>
              <a:gd name="T5" fmla="*/ 0 60000 65536"/>
              <a:gd name="T6" fmla="*/ 0 w 233"/>
              <a:gd name="T7" fmla="*/ 0 h 97"/>
              <a:gd name="T8" fmla="*/ 233 w 233"/>
              <a:gd name="T9" fmla="*/ 97 h 9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97">
                <a:moveTo>
                  <a:pt x="0" y="96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" name="Freeform 157">
            <a:extLst>
              <a:ext uri="{FF2B5EF4-FFF2-40B4-BE49-F238E27FC236}">
                <a16:creationId xmlns:a16="http://schemas.microsoft.com/office/drawing/2014/main" id="{FD471849-0CDA-4057-BB72-1F7A9182A6C5}"/>
              </a:ext>
            </a:extLst>
          </p:cNvPr>
          <p:cNvSpPr>
            <a:spLocks/>
          </p:cNvSpPr>
          <p:nvPr/>
        </p:nvSpPr>
        <p:spPr bwMode="auto">
          <a:xfrm>
            <a:off x="7607857" y="2788920"/>
            <a:ext cx="194974" cy="47334"/>
          </a:xfrm>
          <a:custGeom>
            <a:avLst/>
            <a:gdLst>
              <a:gd name="T0" fmla="*/ 0 w 233"/>
              <a:gd name="T1" fmla="*/ 4 h 89"/>
              <a:gd name="T2" fmla="*/ 57 w 233"/>
              <a:gd name="T3" fmla="*/ 0 h 89"/>
              <a:gd name="T4" fmla="*/ 0 60000 65536"/>
              <a:gd name="T5" fmla="*/ 0 60000 65536"/>
              <a:gd name="T6" fmla="*/ 0 w 233"/>
              <a:gd name="T7" fmla="*/ 0 h 89"/>
              <a:gd name="T8" fmla="*/ 233 w 233"/>
              <a:gd name="T9" fmla="*/ 89 h 8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89">
                <a:moveTo>
                  <a:pt x="0" y="88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" name="Freeform 158">
            <a:extLst>
              <a:ext uri="{FF2B5EF4-FFF2-40B4-BE49-F238E27FC236}">
                <a16:creationId xmlns:a16="http://schemas.microsoft.com/office/drawing/2014/main" id="{FDB2B644-C979-4375-B77E-2B9DBD1F387A}"/>
              </a:ext>
            </a:extLst>
          </p:cNvPr>
          <p:cNvSpPr>
            <a:spLocks/>
          </p:cNvSpPr>
          <p:nvPr/>
        </p:nvSpPr>
        <p:spPr bwMode="auto">
          <a:xfrm>
            <a:off x="7607857" y="2813770"/>
            <a:ext cx="202107" cy="42600"/>
          </a:xfrm>
          <a:custGeom>
            <a:avLst/>
            <a:gdLst>
              <a:gd name="T0" fmla="*/ 0 w 241"/>
              <a:gd name="T1" fmla="*/ 3 h 81"/>
              <a:gd name="T2" fmla="*/ 59 w 241"/>
              <a:gd name="T3" fmla="*/ 0 h 81"/>
              <a:gd name="T4" fmla="*/ 0 60000 65536"/>
              <a:gd name="T5" fmla="*/ 0 60000 65536"/>
              <a:gd name="T6" fmla="*/ 0 w 241"/>
              <a:gd name="T7" fmla="*/ 0 h 81"/>
              <a:gd name="T8" fmla="*/ 241 w 241"/>
              <a:gd name="T9" fmla="*/ 81 h 8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81">
                <a:moveTo>
                  <a:pt x="0" y="80"/>
                </a:moveTo>
                <a:lnTo>
                  <a:pt x="240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0" name="Freeform 159">
            <a:extLst>
              <a:ext uri="{FF2B5EF4-FFF2-40B4-BE49-F238E27FC236}">
                <a16:creationId xmlns:a16="http://schemas.microsoft.com/office/drawing/2014/main" id="{91A26F2D-15CA-4A55-B72A-3FDD9FDCF0B8}"/>
              </a:ext>
            </a:extLst>
          </p:cNvPr>
          <p:cNvSpPr>
            <a:spLocks/>
          </p:cNvSpPr>
          <p:nvPr/>
        </p:nvSpPr>
        <p:spPr bwMode="auto">
          <a:xfrm>
            <a:off x="7607857" y="2839803"/>
            <a:ext cx="194974" cy="37867"/>
          </a:xfrm>
          <a:custGeom>
            <a:avLst/>
            <a:gdLst>
              <a:gd name="T0" fmla="*/ 0 w 233"/>
              <a:gd name="T1" fmla="*/ 3 h 73"/>
              <a:gd name="T2" fmla="*/ 57 w 233"/>
              <a:gd name="T3" fmla="*/ 0 h 73"/>
              <a:gd name="T4" fmla="*/ 0 60000 65536"/>
              <a:gd name="T5" fmla="*/ 0 60000 65536"/>
              <a:gd name="T6" fmla="*/ 0 w 233"/>
              <a:gd name="T7" fmla="*/ 0 h 73"/>
              <a:gd name="T8" fmla="*/ 233 w 233"/>
              <a:gd name="T9" fmla="*/ 73 h 7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73">
                <a:moveTo>
                  <a:pt x="0" y="72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1" name="Freeform 160">
            <a:extLst>
              <a:ext uri="{FF2B5EF4-FFF2-40B4-BE49-F238E27FC236}">
                <a16:creationId xmlns:a16="http://schemas.microsoft.com/office/drawing/2014/main" id="{58006DE6-4CF4-4468-9A21-88CDF3322535}"/>
              </a:ext>
            </a:extLst>
          </p:cNvPr>
          <p:cNvSpPr>
            <a:spLocks/>
          </p:cNvSpPr>
          <p:nvPr/>
        </p:nvSpPr>
        <p:spPr bwMode="auto">
          <a:xfrm>
            <a:off x="7607857" y="2864654"/>
            <a:ext cx="194974" cy="33133"/>
          </a:xfrm>
          <a:custGeom>
            <a:avLst/>
            <a:gdLst>
              <a:gd name="T0" fmla="*/ 0 w 233"/>
              <a:gd name="T1" fmla="*/ 2 h 65"/>
              <a:gd name="T2" fmla="*/ 57 w 233"/>
              <a:gd name="T3" fmla="*/ 0 h 65"/>
              <a:gd name="T4" fmla="*/ 0 60000 65536"/>
              <a:gd name="T5" fmla="*/ 0 60000 65536"/>
              <a:gd name="T6" fmla="*/ 0 w 233"/>
              <a:gd name="T7" fmla="*/ 0 h 65"/>
              <a:gd name="T8" fmla="*/ 233 w 233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65">
                <a:moveTo>
                  <a:pt x="0" y="64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2" name="Freeform 161">
            <a:extLst>
              <a:ext uri="{FF2B5EF4-FFF2-40B4-BE49-F238E27FC236}">
                <a16:creationId xmlns:a16="http://schemas.microsoft.com/office/drawing/2014/main" id="{9F567293-553E-4525-95FE-A6E796CB9EA7}"/>
              </a:ext>
            </a:extLst>
          </p:cNvPr>
          <p:cNvSpPr>
            <a:spLocks/>
          </p:cNvSpPr>
          <p:nvPr/>
        </p:nvSpPr>
        <p:spPr bwMode="auto">
          <a:xfrm>
            <a:off x="7607857" y="2888321"/>
            <a:ext cx="194974" cy="30767"/>
          </a:xfrm>
          <a:custGeom>
            <a:avLst/>
            <a:gdLst>
              <a:gd name="T0" fmla="*/ 0 w 233"/>
              <a:gd name="T1" fmla="*/ 2 h 57"/>
              <a:gd name="T2" fmla="*/ 57 w 233"/>
              <a:gd name="T3" fmla="*/ 0 h 57"/>
              <a:gd name="T4" fmla="*/ 0 60000 65536"/>
              <a:gd name="T5" fmla="*/ 0 60000 65536"/>
              <a:gd name="T6" fmla="*/ 0 w 233"/>
              <a:gd name="T7" fmla="*/ 0 h 57"/>
              <a:gd name="T8" fmla="*/ 233 w 233"/>
              <a:gd name="T9" fmla="*/ 57 h 5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57">
                <a:moveTo>
                  <a:pt x="0" y="56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3" name="Freeform 162">
            <a:extLst>
              <a:ext uri="{FF2B5EF4-FFF2-40B4-BE49-F238E27FC236}">
                <a16:creationId xmlns:a16="http://schemas.microsoft.com/office/drawing/2014/main" id="{534C995E-BA11-41AA-AB75-FCF202BF7D11}"/>
              </a:ext>
            </a:extLst>
          </p:cNvPr>
          <p:cNvSpPr>
            <a:spLocks/>
          </p:cNvSpPr>
          <p:nvPr/>
        </p:nvSpPr>
        <p:spPr bwMode="auto">
          <a:xfrm>
            <a:off x="7607857" y="2914355"/>
            <a:ext cx="202107" cy="24850"/>
          </a:xfrm>
          <a:custGeom>
            <a:avLst/>
            <a:gdLst>
              <a:gd name="T0" fmla="*/ 0 w 241"/>
              <a:gd name="T1" fmla="*/ 2 h 49"/>
              <a:gd name="T2" fmla="*/ 59 w 241"/>
              <a:gd name="T3" fmla="*/ 0 h 49"/>
              <a:gd name="T4" fmla="*/ 0 60000 65536"/>
              <a:gd name="T5" fmla="*/ 0 60000 65536"/>
              <a:gd name="T6" fmla="*/ 0 w 241"/>
              <a:gd name="T7" fmla="*/ 0 h 49"/>
              <a:gd name="T8" fmla="*/ 241 w 241"/>
              <a:gd name="T9" fmla="*/ 49 h 4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49">
                <a:moveTo>
                  <a:pt x="0" y="48"/>
                </a:moveTo>
                <a:lnTo>
                  <a:pt x="240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4" name="Freeform 163">
            <a:extLst>
              <a:ext uri="{FF2B5EF4-FFF2-40B4-BE49-F238E27FC236}">
                <a16:creationId xmlns:a16="http://schemas.microsoft.com/office/drawing/2014/main" id="{A77585BC-0276-41BD-A771-9C1F36E7C75E}"/>
              </a:ext>
            </a:extLst>
          </p:cNvPr>
          <p:cNvSpPr>
            <a:spLocks/>
          </p:cNvSpPr>
          <p:nvPr/>
        </p:nvSpPr>
        <p:spPr bwMode="auto">
          <a:xfrm>
            <a:off x="7607857" y="2939205"/>
            <a:ext cx="202107" cy="21300"/>
          </a:xfrm>
          <a:custGeom>
            <a:avLst/>
            <a:gdLst>
              <a:gd name="T0" fmla="*/ 0 w 241"/>
              <a:gd name="T1" fmla="*/ 2 h 41"/>
              <a:gd name="T2" fmla="*/ 59 w 241"/>
              <a:gd name="T3" fmla="*/ 0 h 41"/>
              <a:gd name="T4" fmla="*/ 0 60000 65536"/>
              <a:gd name="T5" fmla="*/ 0 60000 65536"/>
              <a:gd name="T6" fmla="*/ 0 w 241"/>
              <a:gd name="T7" fmla="*/ 0 h 41"/>
              <a:gd name="T8" fmla="*/ 241 w 241"/>
              <a:gd name="T9" fmla="*/ 41 h 4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41">
                <a:moveTo>
                  <a:pt x="0" y="40"/>
                </a:moveTo>
                <a:lnTo>
                  <a:pt x="240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5" name="Freeform 164">
            <a:extLst>
              <a:ext uri="{FF2B5EF4-FFF2-40B4-BE49-F238E27FC236}">
                <a16:creationId xmlns:a16="http://schemas.microsoft.com/office/drawing/2014/main" id="{A6600BB1-6F84-4E5A-9690-A64AF78EE2CB}"/>
              </a:ext>
            </a:extLst>
          </p:cNvPr>
          <p:cNvSpPr>
            <a:spLocks/>
          </p:cNvSpPr>
          <p:nvPr/>
        </p:nvSpPr>
        <p:spPr bwMode="auto">
          <a:xfrm>
            <a:off x="7607857" y="2964055"/>
            <a:ext cx="202107" cy="16567"/>
          </a:xfrm>
          <a:custGeom>
            <a:avLst/>
            <a:gdLst>
              <a:gd name="T0" fmla="*/ 0 w 241"/>
              <a:gd name="T1" fmla="*/ 1 h 33"/>
              <a:gd name="T2" fmla="*/ 59 w 241"/>
              <a:gd name="T3" fmla="*/ 0 h 33"/>
              <a:gd name="T4" fmla="*/ 0 60000 65536"/>
              <a:gd name="T5" fmla="*/ 0 60000 65536"/>
              <a:gd name="T6" fmla="*/ 0 w 241"/>
              <a:gd name="T7" fmla="*/ 0 h 33"/>
              <a:gd name="T8" fmla="*/ 241 w 241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33">
                <a:moveTo>
                  <a:pt x="0" y="32"/>
                </a:moveTo>
                <a:lnTo>
                  <a:pt x="240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6" name="Freeform 165">
            <a:extLst>
              <a:ext uri="{FF2B5EF4-FFF2-40B4-BE49-F238E27FC236}">
                <a16:creationId xmlns:a16="http://schemas.microsoft.com/office/drawing/2014/main" id="{1A2670BE-1157-42BB-A093-2795E7F0A40C}"/>
              </a:ext>
            </a:extLst>
          </p:cNvPr>
          <p:cNvSpPr>
            <a:spLocks/>
          </p:cNvSpPr>
          <p:nvPr/>
        </p:nvSpPr>
        <p:spPr bwMode="auto">
          <a:xfrm>
            <a:off x="7607857" y="2988906"/>
            <a:ext cx="194974" cy="14200"/>
          </a:xfrm>
          <a:custGeom>
            <a:avLst/>
            <a:gdLst>
              <a:gd name="T0" fmla="*/ 0 w 233"/>
              <a:gd name="T1" fmla="*/ 1 h 25"/>
              <a:gd name="T2" fmla="*/ 57 w 233"/>
              <a:gd name="T3" fmla="*/ 0 h 25"/>
              <a:gd name="T4" fmla="*/ 0 60000 65536"/>
              <a:gd name="T5" fmla="*/ 0 60000 65536"/>
              <a:gd name="T6" fmla="*/ 0 w 233"/>
              <a:gd name="T7" fmla="*/ 0 h 25"/>
              <a:gd name="T8" fmla="*/ 233 w 233"/>
              <a:gd name="T9" fmla="*/ 25 h 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25">
                <a:moveTo>
                  <a:pt x="0" y="24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7" name="Freeform 166">
            <a:extLst>
              <a:ext uri="{FF2B5EF4-FFF2-40B4-BE49-F238E27FC236}">
                <a16:creationId xmlns:a16="http://schemas.microsoft.com/office/drawing/2014/main" id="{911F3F5B-527C-4343-81AC-1A0CD2F3090A}"/>
              </a:ext>
            </a:extLst>
          </p:cNvPr>
          <p:cNvSpPr>
            <a:spLocks/>
          </p:cNvSpPr>
          <p:nvPr/>
        </p:nvSpPr>
        <p:spPr bwMode="auto">
          <a:xfrm>
            <a:off x="7607857" y="3010205"/>
            <a:ext cx="194974" cy="16567"/>
          </a:xfrm>
          <a:custGeom>
            <a:avLst/>
            <a:gdLst>
              <a:gd name="T0" fmla="*/ 0 w 233"/>
              <a:gd name="T1" fmla="*/ 1 h 33"/>
              <a:gd name="T2" fmla="*/ 57 w 233"/>
              <a:gd name="T3" fmla="*/ 0 h 33"/>
              <a:gd name="T4" fmla="*/ 0 60000 65536"/>
              <a:gd name="T5" fmla="*/ 0 60000 65536"/>
              <a:gd name="T6" fmla="*/ 0 w 233"/>
              <a:gd name="T7" fmla="*/ 0 h 33"/>
              <a:gd name="T8" fmla="*/ 233 w 233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33">
                <a:moveTo>
                  <a:pt x="0" y="32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8" name="Freeform 167">
            <a:extLst>
              <a:ext uri="{FF2B5EF4-FFF2-40B4-BE49-F238E27FC236}">
                <a16:creationId xmlns:a16="http://schemas.microsoft.com/office/drawing/2014/main" id="{51216CCC-1C60-4DE5-B791-E1DFE2E0C7C9}"/>
              </a:ext>
            </a:extLst>
          </p:cNvPr>
          <p:cNvSpPr>
            <a:spLocks/>
          </p:cNvSpPr>
          <p:nvPr/>
        </p:nvSpPr>
        <p:spPr bwMode="auto">
          <a:xfrm>
            <a:off x="7607857" y="3035055"/>
            <a:ext cx="194974" cy="13017"/>
          </a:xfrm>
          <a:custGeom>
            <a:avLst/>
            <a:gdLst>
              <a:gd name="T0" fmla="*/ 0 w 233"/>
              <a:gd name="T1" fmla="*/ 1 h 25"/>
              <a:gd name="T2" fmla="*/ 57 w 233"/>
              <a:gd name="T3" fmla="*/ 0 h 25"/>
              <a:gd name="T4" fmla="*/ 0 60000 65536"/>
              <a:gd name="T5" fmla="*/ 0 60000 65536"/>
              <a:gd name="T6" fmla="*/ 0 w 233"/>
              <a:gd name="T7" fmla="*/ 0 h 25"/>
              <a:gd name="T8" fmla="*/ 233 w 233"/>
              <a:gd name="T9" fmla="*/ 25 h 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25">
                <a:moveTo>
                  <a:pt x="0" y="24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9" name="Freeform 168">
            <a:extLst>
              <a:ext uri="{FF2B5EF4-FFF2-40B4-BE49-F238E27FC236}">
                <a16:creationId xmlns:a16="http://schemas.microsoft.com/office/drawing/2014/main" id="{C694EADC-AC8F-4769-9404-C1EA868D968D}"/>
              </a:ext>
            </a:extLst>
          </p:cNvPr>
          <p:cNvSpPr>
            <a:spLocks/>
          </p:cNvSpPr>
          <p:nvPr/>
        </p:nvSpPr>
        <p:spPr bwMode="auto">
          <a:xfrm>
            <a:off x="7607857" y="3059906"/>
            <a:ext cx="194974" cy="8283"/>
          </a:xfrm>
          <a:custGeom>
            <a:avLst/>
            <a:gdLst>
              <a:gd name="T0" fmla="*/ 0 w 233"/>
              <a:gd name="T1" fmla="*/ 0 h 17"/>
              <a:gd name="T2" fmla="*/ 57 w 233"/>
              <a:gd name="T3" fmla="*/ 0 h 17"/>
              <a:gd name="T4" fmla="*/ 0 60000 65536"/>
              <a:gd name="T5" fmla="*/ 0 60000 65536"/>
              <a:gd name="T6" fmla="*/ 0 w 233"/>
              <a:gd name="T7" fmla="*/ 0 h 17"/>
              <a:gd name="T8" fmla="*/ 233 w 233"/>
              <a:gd name="T9" fmla="*/ 17 h 1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7">
                <a:moveTo>
                  <a:pt x="0" y="16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0" name="Freeform 169">
            <a:extLst>
              <a:ext uri="{FF2B5EF4-FFF2-40B4-BE49-F238E27FC236}">
                <a16:creationId xmlns:a16="http://schemas.microsoft.com/office/drawing/2014/main" id="{5516ACE0-1A0E-4E50-934B-0A860F554D6B}"/>
              </a:ext>
            </a:extLst>
          </p:cNvPr>
          <p:cNvSpPr>
            <a:spLocks/>
          </p:cNvSpPr>
          <p:nvPr/>
        </p:nvSpPr>
        <p:spPr bwMode="auto">
          <a:xfrm>
            <a:off x="7607857" y="3084756"/>
            <a:ext cx="194974" cy="5917"/>
          </a:xfrm>
          <a:custGeom>
            <a:avLst/>
            <a:gdLst>
              <a:gd name="T0" fmla="*/ 0 w 233"/>
              <a:gd name="T1" fmla="*/ 1 h 9"/>
              <a:gd name="T2" fmla="*/ 57 w 233"/>
              <a:gd name="T3" fmla="*/ 0 h 9"/>
              <a:gd name="T4" fmla="*/ 0 60000 65536"/>
              <a:gd name="T5" fmla="*/ 0 60000 65536"/>
              <a:gd name="T6" fmla="*/ 0 w 233"/>
              <a:gd name="T7" fmla="*/ 0 h 9"/>
              <a:gd name="T8" fmla="*/ 233 w 233"/>
              <a:gd name="T9" fmla="*/ 9 h 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9">
                <a:moveTo>
                  <a:pt x="0" y="8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1" name="Freeform 170">
            <a:extLst>
              <a:ext uri="{FF2B5EF4-FFF2-40B4-BE49-F238E27FC236}">
                <a16:creationId xmlns:a16="http://schemas.microsoft.com/office/drawing/2014/main" id="{EFACA8D8-3277-418F-B311-6EE318E20F74}"/>
              </a:ext>
            </a:extLst>
          </p:cNvPr>
          <p:cNvSpPr>
            <a:spLocks/>
          </p:cNvSpPr>
          <p:nvPr/>
        </p:nvSpPr>
        <p:spPr bwMode="auto">
          <a:xfrm>
            <a:off x="7607857" y="3109606"/>
            <a:ext cx="194974" cy="1184"/>
          </a:xfrm>
          <a:custGeom>
            <a:avLst/>
            <a:gdLst>
              <a:gd name="T0" fmla="*/ 0 w 233"/>
              <a:gd name="T1" fmla="*/ 0 h 1"/>
              <a:gd name="T2" fmla="*/ 57 w 233"/>
              <a:gd name="T3" fmla="*/ 0 h 1"/>
              <a:gd name="T4" fmla="*/ 0 60000 65536"/>
              <a:gd name="T5" fmla="*/ 0 60000 65536"/>
              <a:gd name="T6" fmla="*/ 0 w 233"/>
              <a:gd name="T7" fmla="*/ 0 h 1"/>
              <a:gd name="T8" fmla="*/ 233 w 23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">
                <a:moveTo>
                  <a:pt x="0" y="0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2" name="Freeform 171">
            <a:extLst>
              <a:ext uri="{FF2B5EF4-FFF2-40B4-BE49-F238E27FC236}">
                <a16:creationId xmlns:a16="http://schemas.microsoft.com/office/drawing/2014/main" id="{1BD3C403-3BFF-4C55-AF4C-20FECDCBE215}"/>
              </a:ext>
            </a:extLst>
          </p:cNvPr>
          <p:cNvSpPr>
            <a:spLocks/>
          </p:cNvSpPr>
          <p:nvPr/>
        </p:nvSpPr>
        <p:spPr bwMode="auto">
          <a:xfrm>
            <a:off x="7607857" y="3468161"/>
            <a:ext cx="202107" cy="62717"/>
          </a:xfrm>
          <a:custGeom>
            <a:avLst/>
            <a:gdLst>
              <a:gd name="T0" fmla="*/ 0 w 241"/>
              <a:gd name="T1" fmla="*/ 0 h 121"/>
              <a:gd name="T2" fmla="*/ 59 w 241"/>
              <a:gd name="T3" fmla="*/ 4 h 121"/>
              <a:gd name="T4" fmla="*/ 0 60000 65536"/>
              <a:gd name="T5" fmla="*/ 0 60000 65536"/>
              <a:gd name="T6" fmla="*/ 0 w 241"/>
              <a:gd name="T7" fmla="*/ 0 h 121"/>
              <a:gd name="T8" fmla="*/ 241 w 241"/>
              <a:gd name="T9" fmla="*/ 121 h 1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121">
                <a:moveTo>
                  <a:pt x="0" y="0"/>
                </a:moveTo>
                <a:lnTo>
                  <a:pt x="240" y="12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3" name="Freeform 172">
            <a:extLst>
              <a:ext uri="{FF2B5EF4-FFF2-40B4-BE49-F238E27FC236}">
                <a16:creationId xmlns:a16="http://schemas.microsoft.com/office/drawing/2014/main" id="{A2981506-8BC7-4214-9000-384CA0D5205E}"/>
              </a:ext>
            </a:extLst>
          </p:cNvPr>
          <p:cNvSpPr>
            <a:spLocks/>
          </p:cNvSpPr>
          <p:nvPr/>
        </p:nvSpPr>
        <p:spPr bwMode="auto">
          <a:xfrm>
            <a:off x="7607857" y="3446861"/>
            <a:ext cx="194974" cy="59167"/>
          </a:xfrm>
          <a:custGeom>
            <a:avLst/>
            <a:gdLst>
              <a:gd name="T0" fmla="*/ 0 w 233"/>
              <a:gd name="T1" fmla="*/ 0 h 113"/>
              <a:gd name="T2" fmla="*/ 57 w 233"/>
              <a:gd name="T3" fmla="*/ 4 h 113"/>
              <a:gd name="T4" fmla="*/ 0 60000 65536"/>
              <a:gd name="T5" fmla="*/ 0 60000 65536"/>
              <a:gd name="T6" fmla="*/ 0 w 233"/>
              <a:gd name="T7" fmla="*/ 0 h 113"/>
              <a:gd name="T8" fmla="*/ 233 w 233"/>
              <a:gd name="T9" fmla="*/ 113 h 11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13">
                <a:moveTo>
                  <a:pt x="0" y="0"/>
                </a:moveTo>
                <a:lnTo>
                  <a:pt x="232" y="11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4" name="Freeform 173">
            <a:extLst>
              <a:ext uri="{FF2B5EF4-FFF2-40B4-BE49-F238E27FC236}">
                <a16:creationId xmlns:a16="http://schemas.microsoft.com/office/drawing/2014/main" id="{AD1E5A29-6ECE-452E-B581-DD96EE261820}"/>
              </a:ext>
            </a:extLst>
          </p:cNvPr>
          <p:cNvSpPr>
            <a:spLocks/>
          </p:cNvSpPr>
          <p:nvPr/>
        </p:nvSpPr>
        <p:spPr bwMode="auto">
          <a:xfrm>
            <a:off x="7607857" y="3425560"/>
            <a:ext cx="194974" cy="55617"/>
          </a:xfrm>
          <a:custGeom>
            <a:avLst/>
            <a:gdLst>
              <a:gd name="T0" fmla="*/ 0 w 233"/>
              <a:gd name="T1" fmla="*/ 0 h 105"/>
              <a:gd name="T2" fmla="*/ 57 w 233"/>
              <a:gd name="T3" fmla="*/ 4 h 105"/>
              <a:gd name="T4" fmla="*/ 0 60000 65536"/>
              <a:gd name="T5" fmla="*/ 0 60000 65536"/>
              <a:gd name="T6" fmla="*/ 0 w 233"/>
              <a:gd name="T7" fmla="*/ 0 h 105"/>
              <a:gd name="T8" fmla="*/ 233 w 233"/>
              <a:gd name="T9" fmla="*/ 105 h 1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05">
                <a:moveTo>
                  <a:pt x="0" y="0"/>
                </a:moveTo>
                <a:lnTo>
                  <a:pt x="232" y="10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5" name="Freeform 174">
            <a:extLst>
              <a:ext uri="{FF2B5EF4-FFF2-40B4-BE49-F238E27FC236}">
                <a16:creationId xmlns:a16="http://schemas.microsoft.com/office/drawing/2014/main" id="{A0097431-D210-4004-A5D2-B5F5F1C7AA31}"/>
              </a:ext>
            </a:extLst>
          </p:cNvPr>
          <p:cNvSpPr>
            <a:spLocks/>
          </p:cNvSpPr>
          <p:nvPr/>
        </p:nvSpPr>
        <p:spPr bwMode="auto">
          <a:xfrm>
            <a:off x="7607857" y="3405443"/>
            <a:ext cx="194974" cy="50884"/>
          </a:xfrm>
          <a:custGeom>
            <a:avLst/>
            <a:gdLst>
              <a:gd name="T0" fmla="*/ 0 w 233"/>
              <a:gd name="T1" fmla="*/ 0 h 97"/>
              <a:gd name="T2" fmla="*/ 57 w 233"/>
              <a:gd name="T3" fmla="*/ 4 h 97"/>
              <a:gd name="T4" fmla="*/ 0 60000 65536"/>
              <a:gd name="T5" fmla="*/ 0 60000 65536"/>
              <a:gd name="T6" fmla="*/ 0 w 233"/>
              <a:gd name="T7" fmla="*/ 0 h 97"/>
              <a:gd name="T8" fmla="*/ 233 w 233"/>
              <a:gd name="T9" fmla="*/ 97 h 9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97">
                <a:moveTo>
                  <a:pt x="0" y="0"/>
                </a:moveTo>
                <a:lnTo>
                  <a:pt x="232" y="96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6" name="Freeform 175">
            <a:extLst>
              <a:ext uri="{FF2B5EF4-FFF2-40B4-BE49-F238E27FC236}">
                <a16:creationId xmlns:a16="http://schemas.microsoft.com/office/drawing/2014/main" id="{C27E73FA-25CD-4777-B96D-2715182710E4}"/>
              </a:ext>
            </a:extLst>
          </p:cNvPr>
          <p:cNvSpPr>
            <a:spLocks/>
          </p:cNvSpPr>
          <p:nvPr/>
        </p:nvSpPr>
        <p:spPr bwMode="auto">
          <a:xfrm>
            <a:off x="7607857" y="3384144"/>
            <a:ext cx="194974" cy="46151"/>
          </a:xfrm>
          <a:custGeom>
            <a:avLst/>
            <a:gdLst>
              <a:gd name="T0" fmla="*/ 0 w 233"/>
              <a:gd name="T1" fmla="*/ 0 h 89"/>
              <a:gd name="T2" fmla="*/ 57 w 233"/>
              <a:gd name="T3" fmla="*/ 3 h 89"/>
              <a:gd name="T4" fmla="*/ 0 60000 65536"/>
              <a:gd name="T5" fmla="*/ 0 60000 65536"/>
              <a:gd name="T6" fmla="*/ 0 w 233"/>
              <a:gd name="T7" fmla="*/ 0 h 89"/>
              <a:gd name="T8" fmla="*/ 233 w 233"/>
              <a:gd name="T9" fmla="*/ 89 h 8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89">
                <a:moveTo>
                  <a:pt x="0" y="0"/>
                </a:moveTo>
                <a:lnTo>
                  <a:pt x="232" y="88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7" name="Freeform 176">
            <a:extLst>
              <a:ext uri="{FF2B5EF4-FFF2-40B4-BE49-F238E27FC236}">
                <a16:creationId xmlns:a16="http://schemas.microsoft.com/office/drawing/2014/main" id="{F82540ED-48AF-4780-A01C-947FF59CD53A}"/>
              </a:ext>
            </a:extLst>
          </p:cNvPr>
          <p:cNvSpPr>
            <a:spLocks/>
          </p:cNvSpPr>
          <p:nvPr/>
        </p:nvSpPr>
        <p:spPr bwMode="auto">
          <a:xfrm>
            <a:off x="7607857" y="3364027"/>
            <a:ext cx="202107" cy="42600"/>
          </a:xfrm>
          <a:custGeom>
            <a:avLst/>
            <a:gdLst>
              <a:gd name="T0" fmla="*/ 0 w 241"/>
              <a:gd name="T1" fmla="*/ 0 h 81"/>
              <a:gd name="T2" fmla="*/ 59 w 241"/>
              <a:gd name="T3" fmla="*/ 3 h 81"/>
              <a:gd name="T4" fmla="*/ 0 60000 65536"/>
              <a:gd name="T5" fmla="*/ 0 60000 65536"/>
              <a:gd name="T6" fmla="*/ 0 w 241"/>
              <a:gd name="T7" fmla="*/ 0 h 81"/>
              <a:gd name="T8" fmla="*/ 241 w 241"/>
              <a:gd name="T9" fmla="*/ 81 h 8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81">
                <a:moveTo>
                  <a:pt x="0" y="0"/>
                </a:moveTo>
                <a:lnTo>
                  <a:pt x="240" y="8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8" name="Freeform 177">
            <a:extLst>
              <a:ext uri="{FF2B5EF4-FFF2-40B4-BE49-F238E27FC236}">
                <a16:creationId xmlns:a16="http://schemas.microsoft.com/office/drawing/2014/main" id="{582ABF95-A16E-4624-83A2-BA2B5B97B831}"/>
              </a:ext>
            </a:extLst>
          </p:cNvPr>
          <p:cNvSpPr>
            <a:spLocks/>
          </p:cNvSpPr>
          <p:nvPr/>
        </p:nvSpPr>
        <p:spPr bwMode="auto">
          <a:xfrm>
            <a:off x="7607857" y="3342726"/>
            <a:ext cx="194974" cy="37867"/>
          </a:xfrm>
          <a:custGeom>
            <a:avLst/>
            <a:gdLst>
              <a:gd name="T0" fmla="*/ 0 w 233"/>
              <a:gd name="T1" fmla="*/ 0 h 73"/>
              <a:gd name="T2" fmla="*/ 57 w 233"/>
              <a:gd name="T3" fmla="*/ 3 h 73"/>
              <a:gd name="T4" fmla="*/ 0 60000 65536"/>
              <a:gd name="T5" fmla="*/ 0 60000 65536"/>
              <a:gd name="T6" fmla="*/ 0 w 233"/>
              <a:gd name="T7" fmla="*/ 0 h 73"/>
              <a:gd name="T8" fmla="*/ 233 w 233"/>
              <a:gd name="T9" fmla="*/ 73 h 7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73">
                <a:moveTo>
                  <a:pt x="0" y="0"/>
                </a:moveTo>
                <a:lnTo>
                  <a:pt x="232" y="7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9" name="Freeform 178">
            <a:extLst>
              <a:ext uri="{FF2B5EF4-FFF2-40B4-BE49-F238E27FC236}">
                <a16:creationId xmlns:a16="http://schemas.microsoft.com/office/drawing/2014/main" id="{21116346-B844-4BB4-BFDD-4C1A63DB7FBA}"/>
              </a:ext>
            </a:extLst>
          </p:cNvPr>
          <p:cNvSpPr>
            <a:spLocks/>
          </p:cNvSpPr>
          <p:nvPr/>
        </p:nvSpPr>
        <p:spPr bwMode="auto">
          <a:xfrm>
            <a:off x="7607857" y="3322609"/>
            <a:ext cx="194974" cy="33133"/>
          </a:xfrm>
          <a:custGeom>
            <a:avLst/>
            <a:gdLst>
              <a:gd name="T0" fmla="*/ 0 w 233"/>
              <a:gd name="T1" fmla="*/ 0 h 65"/>
              <a:gd name="T2" fmla="*/ 57 w 233"/>
              <a:gd name="T3" fmla="*/ 2 h 65"/>
              <a:gd name="T4" fmla="*/ 0 60000 65536"/>
              <a:gd name="T5" fmla="*/ 0 60000 65536"/>
              <a:gd name="T6" fmla="*/ 0 w 233"/>
              <a:gd name="T7" fmla="*/ 0 h 65"/>
              <a:gd name="T8" fmla="*/ 233 w 233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65">
                <a:moveTo>
                  <a:pt x="0" y="0"/>
                </a:moveTo>
                <a:lnTo>
                  <a:pt x="232" y="6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0" name="Freeform 179">
            <a:extLst>
              <a:ext uri="{FF2B5EF4-FFF2-40B4-BE49-F238E27FC236}">
                <a16:creationId xmlns:a16="http://schemas.microsoft.com/office/drawing/2014/main" id="{A38D73D2-9524-4F26-8DE1-021705FDA05F}"/>
              </a:ext>
            </a:extLst>
          </p:cNvPr>
          <p:cNvSpPr>
            <a:spLocks/>
          </p:cNvSpPr>
          <p:nvPr/>
        </p:nvSpPr>
        <p:spPr bwMode="auto">
          <a:xfrm>
            <a:off x="7607857" y="3301309"/>
            <a:ext cx="194974" cy="30767"/>
          </a:xfrm>
          <a:custGeom>
            <a:avLst/>
            <a:gdLst>
              <a:gd name="T0" fmla="*/ 0 w 233"/>
              <a:gd name="T1" fmla="*/ 0 h 57"/>
              <a:gd name="T2" fmla="*/ 57 w 233"/>
              <a:gd name="T3" fmla="*/ 2 h 57"/>
              <a:gd name="T4" fmla="*/ 0 60000 65536"/>
              <a:gd name="T5" fmla="*/ 0 60000 65536"/>
              <a:gd name="T6" fmla="*/ 0 w 233"/>
              <a:gd name="T7" fmla="*/ 0 h 57"/>
              <a:gd name="T8" fmla="*/ 233 w 233"/>
              <a:gd name="T9" fmla="*/ 57 h 5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57">
                <a:moveTo>
                  <a:pt x="0" y="0"/>
                </a:moveTo>
                <a:lnTo>
                  <a:pt x="232" y="56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1" name="Freeform 180">
            <a:extLst>
              <a:ext uri="{FF2B5EF4-FFF2-40B4-BE49-F238E27FC236}">
                <a16:creationId xmlns:a16="http://schemas.microsoft.com/office/drawing/2014/main" id="{DCB537AC-6EDC-4D0F-91C6-4AA06509A371}"/>
              </a:ext>
            </a:extLst>
          </p:cNvPr>
          <p:cNvSpPr>
            <a:spLocks/>
          </p:cNvSpPr>
          <p:nvPr/>
        </p:nvSpPr>
        <p:spPr bwMode="auto">
          <a:xfrm>
            <a:off x="7607857" y="3281192"/>
            <a:ext cx="202107" cy="24850"/>
          </a:xfrm>
          <a:custGeom>
            <a:avLst/>
            <a:gdLst>
              <a:gd name="T0" fmla="*/ 0 w 241"/>
              <a:gd name="T1" fmla="*/ 0 h 49"/>
              <a:gd name="T2" fmla="*/ 59 w 241"/>
              <a:gd name="T3" fmla="*/ 2 h 49"/>
              <a:gd name="T4" fmla="*/ 0 60000 65536"/>
              <a:gd name="T5" fmla="*/ 0 60000 65536"/>
              <a:gd name="T6" fmla="*/ 0 w 241"/>
              <a:gd name="T7" fmla="*/ 0 h 49"/>
              <a:gd name="T8" fmla="*/ 241 w 241"/>
              <a:gd name="T9" fmla="*/ 49 h 4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49">
                <a:moveTo>
                  <a:pt x="0" y="0"/>
                </a:moveTo>
                <a:lnTo>
                  <a:pt x="240" y="48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2" name="Freeform 181">
            <a:extLst>
              <a:ext uri="{FF2B5EF4-FFF2-40B4-BE49-F238E27FC236}">
                <a16:creationId xmlns:a16="http://schemas.microsoft.com/office/drawing/2014/main" id="{53B451A0-1E31-4A93-BCFA-BA74EFACE7A7}"/>
              </a:ext>
            </a:extLst>
          </p:cNvPr>
          <p:cNvSpPr>
            <a:spLocks/>
          </p:cNvSpPr>
          <p:nvPr/>
        </p:nvSpPr>
        <p:spPr bwMode="auto">
          <a:xfrm>
            <a:off x="7607857" y="3259891"/>
            <a:ext cx="202107" cy="21300"/>
          </a:xfrm>
          <a:custGeom>
            <a:avLst/>
            <a:gdLst>
              <a:gd name="T0" fmla="*/ 0 w 241"/>
              <a:gd name="T1" fmla="*/ 0 h 41"/>
              <a:gd name="T2" fmla="*/ 59 w 241"/>
              <a:gd name="T3" fmla="*/ 2 h 41"/>
              <a:gd name="T4" fmla="*/ 0 60000 65536"/>
              <a:gd name="T5" fmla="*/ 0 60000 65536"/>
              <a:gd name="T6" fmla="*/ 0 w 241"/>
              <a:gd name="T7" fmla="*/ 0 h 41"/>
              <a:gd name="T8" fmla="*/ 241 w 241"/>
              <a:gd name="T9" fmla="*/ 41 h 4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41">
                <a:moveTo>
                  <a:pt x="0" y="0"/>
                </a:moveTo>
                <a:lnTo>
                  <a:pt x="240" y="4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3" name="Freeform 182">
            <a:extLst>
              <a:ext uri="{FF2B5EF4-FFF2-40B4-BE49-F238E27FC236}">
                <a16:creationId xmlns:a16="http://schemas.microsoft.com/office/drawing/2014/main" id="{A3F4FDBE-96F6-467A-A9B9-8B4B1D75C1CF}"/>
              </a:ext>
            </a:extLst>
          </p:cNvPr>
          <p:cNvSpPr>
            <a:spLocks/>
          </p:cNvSpPr>
          <p:nvPr/>
        </p:nvSpPr>
        <p:spPr bwMode="auto">
          <a:xfrm>
            <a:off x="7607857" y="3238592"/>
            <a:ext cx="202107" cy="16567"/>
          </a:xfrm>
          <a:custGeom>
            <a:avLst/>
            <a:gdLst>
              <a:gd name="T0" fmla="*/ 0 w 241"/>
              <a:gd name="T1" fmla="*/ 0 h 33"/>
              <a:gd name="T2" fmla="*/ 59 w 241"/>
              <a:gd name="T3" fmla="*/ 1 h 33"/>
              <a:gd name="T4" fmla="*/ 0 60000 65536"/>
              <a:gd name="T5" fmla="*/ 0 60000 65536"/>
              <a:gd name="T6" fmla="*/ 0 w 241"/>
              <a:gd name="T7" fmla="*/ 0 h 33"/>
              <a:gd name="T8" fmla="*/ 241 w 241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33">
                <a:moveTo>
                  <a:pt x="0" y="0"/>
                </a:moveTo>
                <a:lnTo>
                  <a:pt x="240" y="3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4" name="Freeform 183">
            <a:extLst>
              <a:ext uri="{FF2B5EF4-FFF2-40B4-BE49-F238E27FC236}">
                <a16:creationId xmlns:a16="http://schemas.microsoft.com/office/drawing/2014/main" id="{F3561811-01E3-4F43-ACE9-9C3982BD4643}"/>
              </a:ext>
            </a:extLst>
          </p:cNvPr>
          <p:cNvSpPr>
            <a:spLocks/>
          </p:cNvSpPr>
          <p:nvPr/>
        </p:nvSpPr>
        <p:spPr bwMode="auto">
          <a:xfrm>
            <a:off x="7607857" y="3217291"/>
            <a:ext cx="194974" cy="14200"/>
          </a:xfrm>
          <a:custGeom>
            <a:avLst/>
            <a:gdLst>
              <a:gd name="T0" fmla="*/ 0 w 233"/>
              <a:gd name="T1" fmla="*/ 0 h 25"/>
              <a:gd name="T2" fmla="*/ 57 w 233"/>
              <a:gd name="T3" fmla="*/ 1 h 25"/>
              <a:gd name="T4" fmla="*/ 0 60000 65536"/>
              <a:gd name="T5" fmla="*/ 0 60000 65536"/>
              <a:gd name="T6" fmla="*/ 0 w 233"/>
              <a:gd name="T7" fmla="*/ 0 h 25"/>
              <a:gd name="T8" fmla="*/ 233 w 233"/>
              <a:gd name="T9" fmla="*/ 25 h 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25">
                <a:moveTo>
                  <a:pt x="0" y="0"/>
                </a:moveTo>
                <a:lnTo>
                  <a:pt x="232" y="2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5" name="Freeform 184">
            <a:extLst>
              <a:ext uri="{FF2B5EF4-FFF2-40B4-BE49-F238E27FC236}">
                <a16:creationId xmlns:a16="http://schemas.microsoft.com/office/drawing/2014/main" id="{479E4132-A3CF-48B2-8614-4BC12F9126D2}"/>
              </a:ext>
            </a:extLst>
          </p:cNvPr>
          <p:cNvSpPr>
            <a:spLocks/>
          </p:cNvSpPr>
          <p:nvPr/>
        </p:nvSpPr>
        <p:spPr bwMode="auto">
          <a:xfrm>
            <a:off x="7607857" y="3193625"/>
            <a:ext cx="194974" cy="17750"/>
          </a:xfrm>
          <a:custGeom>
            <a:avLst/>
            <a:gdLst>
              <a:gd name="T0" fmla="*/ 0 w 233"/>
              <a:gd name="T1" fmla="*/ 0 h 33"/>
              <a:gd name="T2" fmla="*/ 57 w 233"/>
              <a:gd name="T3" fmla="*/ 1 h 33"/>
              <a:gd name="T4" fmla="*/ 0 60000 65536"/>
              <a:gd name="T5" fmla="*/ 0 60000 65536"/>
              <a:gd name="T6" fmla="*/ 0 w 233"/>
              <a:gd name="T7" fmla="*/ 0 h 33"/>
              <a:gd name="T8" fmla="*/ 233 w 233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33">
                <a:moveTo>
                  <a:pt x="0" y="0"/>
                </a:moveTo>
                <a:lnTo>
                  <a:pt x="232" y="3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6" name="Freeform 185">
            <a:extLst>
              <a:ext uri="{FF2B5EF4-FFF2-40B4-BE49-F238E27FC236}">
                <a16:creationId xmlns:a16="http://schemas.microsoft.com/office/drawing/2014/main" id="{C0399305-754E-4647-A926-9BA76D520674}"/>
              </a:ext>
            </a:extLst>
          </p:cNvPr>
          <p:cNvSpPr>
            <a:spLocks/>
          </p:cNvSpPr>
          <p:nvPr/>
        </p:nvSpPr>
        <p:spPr bwMode="auto">
          <a:xfrm>
            <a:off x="7607857" y="3172324"/>
            <a:ext cx="194974" cy="13017"/>
          </a:xfrm>
          <a:custGeom>
            <a:avLst/>
            <a:gdLst>
              <a:gd name="T0" fmla="*/ 0 w 233"/>
              <a:gd name="T1" fmla="*/ 0 h 25"/>
              <a:gd name="T2" fmla="*/ 57 w 233"/>
              <a:gd name="T3" fmla="*/ 1 h 25"/>
              <a:gd name="T4" fmla="*/ 0 60000 65536"/>
              <a:gd name="T5" fmla="*/ 0 60000 65536"/>
              <a:gd name="T6" fmla="*/ 0 w 233"/>
              <a:gd name="T7" fmla="*/ 0 h 25"/>
              <a:gd name="T8" fmla="*/ 233 w 233"/>
              <a:gd name="T9" fmla="*/ 25 h 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25">
                <a:moveTo>
                  <a:pt x="0" y="0"/>
                </a:moveTo>
                <a:lnTo>
                  <a:pt x="232" y="2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9" name="Freeform 186">
            <a:extLst>
              <a:ext uri="{FF2B5EF4-FFF2-40B4-BE49-F238E27FC236}">
                <a16:creationId xmlns:a16="http://schemas.microsoft.com/office/drawing/2014/main" id="{2396C8D5-3FFB-4FE7-B887-06B0C40B4524}"/>
              </a:ext>
            </a:extLst>
          </p:cNvPr>
          <p:cNvSpPr>
            <a:spLocks/>
          </p:cNvSpPr>
          <p:nvPr/>
        </p:nvSpPr>
        <p:spPr bwMode="auto">
          <a:xfrm>
            <a:off x="7607857" y="3151024"/>
            <a:ext cx="194974" cy="9467"/>
          </a:xfrm>
          <a:custGeom>
            <a:avLst/>
            <a:gdLst>
              <a:gd name="T0" fmla="*/ 0 w 233"/>
              <a:gd name="T1" fmla="*/ 0 h 17"/>
              <a:gd name="T2" fmla="*/ 57 w 233"/>
              <a:gd name="T3" fmla="*/ 1 h 17"/>
              <a:gd name="T4" fmla="*/ 0 60000 65536"/>
              <a:gd name="T5" fmla="*/ 0 60000 65536"/>
              <a:gd name="T6" fmla="*/ 0 w 233"/>
              <a:gd name="T7" fmla="*/ 0 h 17"/>
              <a:gd name="T8" fmla="*/ 233 w 233"/>
              <a:gd name="T9" fmla="*/ 17 h 1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7">
                <a:moveTo>
                  <a:pt x="0" y="0"/>
                </a:moveTo>
                <a:lnTo>
                  <a:pt x="232" y="16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5" name="Freeform 187">
            <a:extLst>
              <a:ext uri="{FF2B5EF4-FFF2-40B4-BE49-F238E27FC236}">
                <a16:creationId xmlns:a16="http://schemas.microsoft.com/office/drawing/2014/main" id="{375EB806-D48B-460B-A33F-ECF8345B27F2}"/>
              </a:ext>
            </a:extLst>
          </p:cNvPr>
          <p:cNvSpPr>
            <a:spLocks/>
          </p:cNvSpPr>
          <p:nvPr/>
        </p:nvSpPr>
        <p:spPr bwMode="auto">
          <a:xfrm>
            <a:off x="7607857" y="3130907"/>
            <a:ext cx="194974" cy="3550"/>
          </a:xfrm>
          <a:custGeom>
            <a:avLst/>
            <a:gdLst>
              <a:gd name="T0" fmla="*/ 0 w 233"/>
              <a:gd name="T1" fmla="*/ 0 h 9"/>
              <a:gd name="T2" fmla="*/ 57 w 233"/>
              <a:gd name="T3" fmla="*/ 0 h 9"/>
              <a:gd name="T4" fmla="*/ 0 60000 65536"/>
              <a:gd name="T5" fmla="*/ 0 60000 65536"/>
              <a:gd name="T6" fmla="*/ 0 w 233"/>
              <a:gd name="T7" fmla="*/ 0 h 9"/>
              <a:gd name="T8" fmla="*/ 233 w 233"/>
              <a:gd name="T9" fmla="*/ 9 h 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9">
                <a:moveTo>
                  <a:pt x="0" y="0"/>
                </a:moveTo>
                <a:lnTo>
                  <a:pt x="232" y="8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6" name="Freeform 188">
            <a:extLst>
              <a:ext uri="{FF2B5EF4-FFF2-40B4-BE49-F238E27FC236}">
                <a16:creationId xmlns:a16="http://schemas.microsoft.com/office/drawing/2014/main" id="{BF3D3B09-511E-4410-B998-EE4CF6C01718}"/>
              </a:ext>
            </a:extLst>
          </p:cNvPr>
          <p:cNvSpPr>
            <a:spLocks/>
          </p:cNvSpPr>
          <p:nvPr/>
        </p:nvSpPr>
        <p:spPr bwMode="auto">
          <a:xfrm>
            <a:off x="7648278" y="2719102"/>
            <a:ext cx="0" cy="782192"/>
          </a:xfrm>
          <a:custGeom>
            <a:avLst/>
            <a:gdLst>
              <a:gd name="T0" fmla="*/ 0 w 1"/>
              <a:gd name="T1" fmla="*/ 0 h 1505"/>
              <a:gd name="T2" fmla="*/ 0 w 1"/>
              <a:gd name="T3" fmla="*/ 56 h 1505"/>
              <a:gd name="T4" fmla="*/ 0 60000 65536"/>
              <a:gd name="T5" fmla="*/ 0 60000 65536"/>
              <a:gd name="T6" fmla="*/ 0 w 1"/>
              <a:gd name="T7" fmla="*/ 0 h 1505"/>
              <a:gd name="T8" fmla="*/ 0 w 1"/>
              <a:gd name="T9" fmla="*/ 1505 h 15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505">
                <a:moveTo>
                  <a:pt x="0" y="0"/>
                </a:moveTo>
                <a:lnTo>
                  <a:pt x="0" y="150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7" name="Freeform 189">
            <a:extLst>
              <a:ext uri="{FF2B5EF4-FFF2-40B4-BE49-F238E27FC236}">
                <a16:creationId xmlns:a16="http://schemas.microsoft.com/office/drawing/2014/main" id="{FED5D7B1-6E6E-43A8-95F7-4924AF2CE654}"/>
              </a:ext>
            </a:extLst>
          </p:cNvPr>
          <p:cNvSpPr>
            <a:spLocks/>
          </p:cNvSpPr>
          <p:nvPr/>
        </p:nvSpPr>
        <p:spPr bwMode="auto">
          <a:xfrm>
            <a:off x="7688700" y="2706085"/>
            <a:ext cx="1189" cy="808226"/>
          </a:xfrm>
          <a:custGeom>
            <a:avLst/>
            <a:gdLst>
              <a:gd name="T0" fmla="*/ 0 w 1"/>
              <a:gd name="T1" fmla="*/ 0 h 1553"/>
              <a:gd name="T2" fmla="*/ 0 w 1"/>
              <a:gd name="T3" fmla="*/ 58 h 1553"/>
              <a:gd name="T4" fmla="*/ 0 60000 65536"/>
              <a:gd name="T5" fmla="*/ 0 60000 65536"/>
              <a:gd name="T6" fmla="*/ 0 w 1"/>
              <a:gd name="T7" fmla="*/ 0 h 1553"/>
              <a:gd name="T8" fmla="*/ 1 w 1"/>
              <a:gd name="T9" fmla="*/ 1553 h 15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553">
                <a:moveTo>
                  <a:pt x="0" y="0"/>
                </a:moveTo>
                <a:lnTo>
                  <a:pt x="0" y="155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8" name="Freeform 190">
            <a:extLst>
              <a:ext uri="{FF2B5EF4-FFF2-40B4-BE49-F238E27FC236}">
                <a16:creationId xmlns:a16="http://schemas.microsoft.com/office/drawing/2014/main" id="{AEEBAE82-35A8-43C7-B7C9-530FDA27D686}"/>
              </a:ext>
            </a:extLst>
          </p:cNvPr>
          <p:cNvSpPr>
            <a:spLocks/>
          </p:cNvSpPr>
          <p:nvPr/>
        </p:nvSpPr>
        <p:spPr bwMode="auto">
          <a:xfrm>
            <a:off x="7729121" y="2689519"/>
            <a:ext cx="0" cy="837810"/>
          </a:xfrm>
          <a:custGeom>
            <a:avLst/>
            <a:gdLst>
              <a:gd name="T0" fmla="*/ 0 w 1"/>
              <a:gd name="T1" fmla="*/ 0 h 1609"/>
              <a:gd name="T2" fmla="*/ 0 w 1"/>
              <a:gd name="T3" fmla="*/ 60 h 1609"/>
              <a:gd name="T4" fmla="*/ 0 60000 65536"/>
              <a:gd name="T5" fmla="*/ 0 60000 65536"/>
              <a:gd name="T6" fmla="*/ 0 w 1"/>
              <a:gd name="T7" fmla="*/ 0 h 1609"/>
              <a:gd name="T8" fmla="*/ 0 w 1"/>
              <a:gd name="T9" fmla="*/ 1609 h 160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609">
                <a:moveTo>
                  <a:pt x="0" y="0"/>
                </a:moveTo>
                <a:lnTo>
                  <a:pt x="0" y="1608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9" name="Freeform 191">
            <a:extLst>
              <a:ext uri="{FF2B5EF4-FFF2-40B4-BE49-F238E27FC236}">
                <a16:creationId xmlns:a16="http://schemas.microsoft.com/office/drawing/2014/main" id="{D073FBC6-F6C6-4ECE-97C5-E8988CC48E33}"/>
              </a:ext>
            </a:extLst>
          </p:cNvPr>
          <p:cNvSpPr>
            <a:spLocks/>
          </p:cNvSpPr>
          <p:nvPr/>
        </p:nvSpPr>
        <p:spPr bwMode="auto">
          <a:xfrm>
            <a:off x="7762409" y="2681235"/>
            <a:ext cx="1189" cy="866210"/>
          </a:xfrm>
          <a:custGeom>
            <a:avLst/>
            <a:gdLst>
              <a:gd name="T0" fmla="*/ 0 w 1"/>
              <a:gd name="T1" fmla="*/ 0 h 1665"/>
              <a:gd name="T2" fmla="*/ 0 w 1"/>
              <a:gd name="T3" fmla="*/ 62 h 1665"/>
              <a:gd name="T4" fmla="*/ 0 60000 65536"/>
              <a:gd name="T5" fmla="*/ 0 60000 65536"/>
              <a:gd name="T6" fmla="*/ 0 w 1"/>
              <a:gd name="T7" fmla="*/ 0 h 1665"/>
              <a:gd name="T8" fmla="*/ 1 w 1"/>
              <a:gd name="T9" fmla="*/ 1665 h 16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665">
                <a:moveTo>
                  <a:pt x="0" y="0"/>
                </a:moveTo>
                <a:lnTo>
                  <a:pt x="0" y="166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E7D4147-F154-4694-A4C3-F57D78D59B4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611125" y="1519568"/>
            <a:ext cx="413965" cy="3128632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>
              <a:spcBef>
                <a:spcPct val="0"/>
              </a:spcBef>
            </a:pPr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A904B68-0995-4E2F-9867-10511CCBBF45}"/>
              </a:ext>
            </a:extLst>
          </p:cNvPr>
          <p:cNvSpPr>
            <a:spLocks noChangeArrowheads="1"/>
          </p:cNvSpPr>
          <p:nvPr/>
        </p:nvSpPr>
        <p:spPr bwMode="white">
          <a:xfrm>
            <a:off x="6296446" y="2859921"/>
            <a:ext cx="238963" cy="649657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>
              <a:spcBef>
                <a:spcPct val="0"/>
              </a:spcBef>
            </a:pPr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CBE2DC5-142C-4F0C-8896-63DCC68415EF}"/>
              </a:ext>
            </a:extLst>
          </p:cNvPr>
          <p:cNvSpPr>
            <a:spLocks noChangeArrowheads="1"/>
          </p:cNvSpPr>
          <p:nvPr/>
        </p:nvSpPr>
        <p:spPr bwMode="white">
          <a:xfrm>
            <a:off x="6996629" y="2758153"/>
            <a:ext cx="219941" cy="708824"/>
          </a:xfrm>
          <a:prstGeom prst="ellipse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>
              <a:spcBef>
                <a:spcPct val="0"/>
              </a:spcBef>
            </a:pPr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4D5879A-2960-4D81-9102-F4D238C211C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7431906" y="2809036"/>
            <a:ext cx="274627" cy="615341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>
              <a:spcBef>
                <a:spcPct val="0"/>
              </a:spcBef>
            </a:pPr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191A5B98-D039-45D5-9203-A2705A7BFDAB}"/>
              </a:ext>
            </a:extLst>
          </p:cNvPr>
          <p:cNvSpPr>
            <a:spLocks noChangeArrowheads="1"/>
          </p:cNvSpPr>
          <p:nvPr/>
        </p:nvSpPr>
        <p:spPr bwMode="white">
          <a:xfrm>
            <a:off x="6810385" y="2668218"/>
            <a:ext cx="274627" cy="878043"/>
          </a:xfrm>
          <a:prstGeom prst="ellipse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>
              <a:spcBef>
                <a:spcPct val="0"/>
              </a:spcBef>
            </a:pPr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8" name="Freeform 280">
            <a:extLst>
              <a:ext uri="{FF2B5EF4-FFF2-40B4-BE49-F238E27FC236}">
                <a16:creationId xmlns:a16="http://schemas.microsoft.com/office/drawing/2014/main" id="{97509B3E-07A3-41BF-AB1F-D203E056A111}"/>
              </a:ext>
            </a:extLst>
          </p:cNvPr>
          <p:cNvSpPr>
            <a:spLocks/>
          </p:cNvSpPr>
          <p:nvPr/>
        </p:nvSpPr>
        <p:spPr bwMode="auto">
          <a:xfrm rot="21455081" flipV="1">
            <a:off x="3965951" y="3577777"/>
            <a:ext cx="3809586" cy="909562"/>
          </a:xfrm>
          <a:custGeom>
            <a:avLst/>
            <a:gdLst>
              <a:gd name="T0" fmla="*/ 0 w 3130"/>
              <a:gd name="T1" fmla="*/ 0 h 593"/>
              <a:gd name="T2" fmla="*/ 290 w 3130"/>
              <a:gd name="T3" fmla="*/ 118 h 593"/>
              <a:gd name="T4" fmla="*/ 711 w 3130"/>
              <a:gd name="T5" fmla="*/ 205 h 593"/>
              <a:gd name="T6" fmla="*/ 1227 w 3130"/>
              <a:gd name="T7" fmla="*/ 284 h 593"/>
              <a:gd name="T8" fmla="*/ 1622 w 3130"/>
              <a:gd name="T9" fmla="*/ 320 h 593"/>
              <a:gd name="T10" fmla="*/ 2058 w 3130"/>
              <a:gd name="T11" fmla="*/ 344 h 593"/>
              <a:gd name="T12" fmla="*/ 2285 w 3130"/>
              <a:gd name="T13" fmla="*/ 351 h 5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30"/>
              <a:gd name="T22" fmla="*/ 0 h 593"/>
              <a:gd name="T23" fmla="*/ 3130 w 3130"/>
              <a:gd name="T24" fmla="*/ 593 h 5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30" h="593">
                <a:moveTo>
                  <a:pt x="0" y="0"/>
                </a:moveTo>
                <a:cubicBezTo>
                  <a:pt x="66" y="33"/>
                  <a:pt x="236" y="140"/>
                  <a:pt x="398" y="198"/>
                </a:cubicBezTo>
                <a:cubicBezTo>
                  <a:pt x="560" y="256"/>
                  <a:pt x="758" y="303"/>
                  <a:pt x="974" y="348"/>
                </a:cubicBezTo>
                <a:cubicBezTo>
                  <a:pt x="1190" y="393"/>
                  <a:pt x="1473" y="450"/>
                  <a:pt x="1681" y="480"/>
                </a:cubicBezTo>
                <a:cubicBezTo>
                  <a:pt x="1889" y="510"/>
                  <a:pt x="2033" y="523"/>
                  <a:pt x="2223" y="540"/>
                </a:cubicBezTo>
                <a:cubicBezTo>
                  <a:pt x="2412" y="557"/>
                  <a:pt x="2668" y="573"/>
                  <a:pt x="2819" y="582"/>
                </a:cubicBezTo>
                <a:cubicBezTo>
                  <a:pt x="2970" y="591"/>
                  <a:pt x="3078" y="591"/>
                  <a:pt x="3130" y="593"/>
                </a:cubicBezTo>
              </a:path>
            </a:pathLst>
          </a:custGeom>
          <a:noFill/>
          <a:ln w="12700" cmpd="sng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9" name="Freeform 281">
            <a:extLst>
              <a:ext uri="{FF2B5EF4-FFF2-40B4-BE49-F238E27FC236}">
                <a16:creationId xmlns:a16="http://schemas.microsoft.com/office/drawing/2014/main" id="{ABAAA223-7E91-42E7-89E6-BB4E0F096173}"/>
              </a:ext>
            </a:extLst>
          </p:cNvPr>
          <p:cNvSpPr>
            <a:spLocks/>
          </p:cNvSpPr>
          <p:nvPr/>
        </p:nvSpPr>
        <p:spPr bwMode="auto">
          <a:xfrm rot="171666">
            <a:off x="3916393" y="1660821"/>
            <a:ext cx="3773734" cy="1074354"/>
          </a:xfrm>
          <a:custGeom>
            <a:avLst/>
            <a:gdLst>
              <a:gd name="T0" fmla="*/ 0 w 3130"/>
              <a:gd name="T1" fmla="*/ 0 h 593"/>
              <a:gd name="T2" fmla="*/ 282 w 3130"/>
              <a:gd name="T3" fmla="*/ 59 h 593"/>
              <a:gd name="T4" fmla="*/ 690 w 3130"/>
              <a:gd name="T5" fmla="*/ 103 h 593"/>
              <a:gd name="T6" fmla="*/ 1191 w 3130"/>
              <a:gd name="T7" fmla="*/ 143 h 593"/>
              <a:gd name="T8" fmla="*/ 1576 w 3130"/>
              <a:gd name="T9" fmla="*/ 161 h 593"/>
              <a:gd name="T10" fmla="*/ 1998 w 3130"/>
              <a:gd name="T11" fmla="*/ 174 h 593"/>
              <a:gd name="T12" fmla="*/ 2219 w 3130"/>
              <a:gd name="T13" fmla="*/ 177 h 5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30"/>
              <a:gd name="T22" fmla="*/ 0 h 593"/>
              <a:gd name="T23" fmla="*/ 3130 w 3130"/>
              <a:gd name="T24" fmla="*/ 593 h 5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30" h="593">
                <a:moveTo>
                  <a:pt x="0" y="0"/>
                </a:moveTo>
                <a:cubicBezTo>
                  <a:pt x="66" y="33"/>
                  <a:pt x="236" y="140"/>
                  <a:pt x="398" y="198"/>
                </a:cubicBezTo>
                <a:cubicBezTo>
                  <a:pt x="560" y="256"/>
                  <a:pt x="758" y="303"/>
                  <a:pt x="974" y="348"/>
                </a:cubicBezTo>
                <a:cubicBezTo>
                  <a:pt x="1190" y="393"/>
                  <a:pt x="1473" y="450"/>
                  <a:pt x="1681" y="480"/>
                </a:cubicBezTo>
                <a:cubicBezTo>
                  <a:pt x="1889" y="510"/>
                  <a:pt x="2033" y="523"/>
                  <a:pt x="2223" y="540"/>
                </a:cubicBezTo>
                <a:cubicBezTo>
                  <a:pt x="2412" y="557"/>
                  <a:pt x="2668" y="573"/>
                  <a:pt x="2819" y="582"/>
                </a:cubicBezTo>
                <a:cubicBezTo>
                  <a:pt x="2970" y="591"/>
                  <a:pt x="3078" y="591"/>
                  <a:pt x="3130" y="593"/>
                </a:cubicBezTo>
              </a:path>
            </a:pathLst>
          </a:custGeom>
          <a:noFill/>
          <a:ln w="12700" cmpd="sng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50" name="Isosceles Triangle 149">
            <a:extLst>
              <a:ext uri="{FF2B5EF4-FFF2-40B4-BE49-F238E27FC236}">
                <a16:creationId xmlns:a16="http://schemas.microsoft.com/office/drawing/2014/main" id="{3796E2EA-011F-42B6-8BF6-ED4D0E014185}"/>
              </a:ext>
            </a:extLst>
          </p:cNvPr>
          <p:cNvSpPr/>
          <p:nvPr/>
        </p:nvSpPr>
        <p:spPr bwMode="ltGray">
          <a:xfrm rot="5400000">
            <a:off x="1734276" y="3062571"/>
            <a:ext cx="3200400" cy="274320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51" name="Right Brace 150">
            <a:extLst>
              <a:ext uri="{FF2B5EF4-FFF2-40B4-BE49-F238E27FC236}">
                <a16:creationId xmlns:a16="http://schemas.microsoft.com/office/drawing/2014/main" id="{28EA7003-40EF-42C0-A29E-A0DA527CAC7A}"/>
              </a:ext>
            </a:extLst>
          </p:cNvPr>
          <p:cNvSpPr/>
          <p:nvPr/>
        </p:nvSpPr>
        <p:spPr>
          <a:xfrm rot="10800000">
            <a:off x="9101914" y="2392140"/>
            <a:ext cx="272457" cy="1462908"/>
          </a:xfrm>
          <a:prstGeom prst="rightBrace">
            <a:avLst/>
          </a:prstGeom>
          <a:noFill/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1443" tIns="50724" rIns="101443" bIns="50724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2" name="Right Arrow Callout 284">
            <a:extLst>
              <a:ext uri="{FF2B5EF4-FFF2-40B4-BE49-F238E27FC236}">
                <a16:creationId xmlns:a16="http://schemas.microsoft.com/office/drawing/2014/main" id="{C0925642-9CAD-43FB-9768-A066AA95E187}"/>
              </a:ext>
            </a:extLst>
          </p:cNvPr>
          <p:cNvSpPr/>
          <p:nvPr/>
        </p:nvSpPr>
        <p:spPr>
          <a:xfrm>
            <a:off x="7904236" y="2626793"/>
            <a:ext cx="1197677" cy="975433"/>
          </a:xfrm>
          <a:prstGeom prst="rightArrowCallout">
            <a:avLst>
              <a:gd name="adj1" fmla="val 22964"/>
              <a:gd name="adj2" fmla="val 22964"/>
              <a:gd name="adj3" fmla="val 18893"/>
              <a:gd name="adj4" fmla="val 79945"/>
            </a:avLst>
          </a:prstGeom>
          <a:solidFill>
            <a:schemeClr val="bg2"/>
          </a:solidFill>
          <a:ln w="6350">
            <a:solidFill>
              <a:schemeClr val="accent1"/>
            </a:solidFill>
          </a:ln>
        </p:spPr>
        <p:txBody>
          <a:bodyPr vert="horz" wrap="square" lIns="45720" tIns="27432" rIns="45720" bIns="27432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>
              <a:latin typeface="+mj-lt"/>
            </a:endParaRPr>
          </a:p>
        </p:txBody>
      </p:sp>
      <p:sp>
        <p:nvSpPr>
          <p:cNvPr id="155" name="TextBox 308">
            <a:extLst>
              <a:ext uri="{FF2B5EF4-FFF2-40B4-BE49-F238E27FC236}">
                <a16:creationId xmlns:a16="http://schemas.microsoft.com/office/drawing/2014/main" id="{706330AF-97E3-4794-8EDC-008AB39770D1}"/>
              </a:ext>
            </a:extLst>
          </p:cNvPr>
          <p:cNvSpPr txBox="1"/>
          <p:nvPr/>
        </p:nvSpPr>
        <p:spPr>
          <a:xfrm>
            <a:off x="10130612" y="2721341"/>
            <a:ext cx="14782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74320"/>
            <a:r>
              <a:rPr lang="en-US" sz="1200" dirty="0" err="1">
                <a:latin typeface="+mj-lt"/>
                <a:cs typeface="Arial" pitchFamily="34" charset="0"/>
              </a:rPr>
              <a:t>Algorithme</a:t>
            </a:r>
            <a:r>
              <a:rPr lang="en-US" sz="1200" dirty="0">
                <a:latin typeface="+mj-lt"/>
                <a:cs typeface="Arial" pitchFamily="34" charset="0"/>
              </a:rPr>
              <a:t>  </a:t>
            </a:r>
            <a:r>
              <a:rPr lang="en-US" sz="1200" dirty="0" err="1">
                <a:latin typeface="+mj-lt"/>
                <a:cs typeface="Arial" pitchFamily="34" charset="0"/>
              </a:rPr>
              <a:t>optimisé</a:t>
            </a:r>
            <a:endParaRPr lang="en-US" sz="1200" dirty="0">
              <a:latin typeface="+mj-lt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F49810-5B8F-4F1D-B5BD-F46D13BCD615}"/>
              </a:ext>
            </a:extLst>
          </p:cNvPr>
          <p:cNvSpPr txBox="1"/>
          <p:nvPr/>
        </p:nvSpPr>
        <p:spPr>
          <a:xfrm>
            <a:off x="3976365" y="2438400"/>
            <a:ext cx="18222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Dummy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Linear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Ridge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Lasso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err="1"/>
              <a:t>ElasticNet</a:t>
            </a:r>
            <a:r>
              <a:rPr lang="en-US" sz="800" dirty="0"/>
              <a:t>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SGD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Decision Tree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Random Forest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err="1"/>
              <a:t>ExtraTrees</a:t>
            </a:r>
            <a:r>
              <a:rPr lang="en-US" sz="800" dirty="0"/>
              <a:t>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Gradient Boosting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60C6F-EEDF-4EB3-984B-B450DFFA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16</a:t>
            </a:fld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C5C86821-601F-40E5-8235-739BB57E4B74}"/>
              </a:ext>
            </a:extLst>
          </p:cNvPr>
          <p:cNvSpPr/>
          <p:nvPr/>
        </p:nvSpPr>
        <p:spPr>
          <a:xfrm>
            <a:off x="1345662" y="1989847"/>
            <a:ext cx="1469416" cy="8481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1200" b="1" dirty="0" err="1">
                <a:solidFill>
                  <a:schemeClr val="bg1"/>
                </a:solidFill>
                <a:latin typeface="+mj-lt"/>
              </a:rPr>
              <a:t>Encoding</a:t>
            </a:r>
            <a:endParaRPr lang="fr-BE" sz="1200" b="1" dirty="0">
              <a:solidFill>
                <a:schemeClr val="bg1"/>
              </a:solidFill>
              <a:latin typeface="+mj-lt"/>
            </a:endParaRPr>
          </a:p>
          <a:p>
            <a:pPr marL="171450" indent="-171450">
              <a:spcBef>
                <a:spcPts val="2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fr-BE" sz="700" b="1" dirty="0" err="1">
                <a:solidFill>
                  <a:schemeClr val="bg1"/>
                </a:solidFill>
                <a:latin typeface="+mj-lt"/>
              </a:rPr>
              <a:t>LabelEncoding</a:t>
            </a:r>
            <a:endParaRPr lang="fr-BE" sz="700" b="1" dirty="0">
              <a:solidFill>
                <a:schemeClr val="bg1"/>
              </a:solidFill>
              <a:latin typeface="+mj-lt"/>
            </a:endParaRPr>
          </a:p>
          <a:p>
            <a:pPr marL="171450" indent="-171450">
              <a:spcBef>
                <a:spcPts val="2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fr-BE" sz="700" b="1" dirty="0" err="1">
                <a:solidFill>
                  <a:schemeClr val="bg1"/>
                </a:solidFill>
                <a:latin typeface="+mj-lt"/>
              </a:rPr>
              <a:t>OneHotEncoding</a:t>
            </a:r>
            <a:endParaRPr lang="fr-BE" sz="700" b="1" dirty="0">
              <a:solidFill>
                <a:schemeClr val="bg1"/>
              </a:solidFill>
              <a:latin typeface="+mj-lt"/>
            </a:endParaRPr>
          </a:p>
          <a:p>
            <a:pPr marL="171450" indent="-171450">
              <a:spcBef>
                <a:spcPts val="2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fr-BE" sz="700" b="1" dirty="0" err="1">
                <a:solidFill>
                  <a:schemeClr val="bg1"/>
                </a:solidFill>
                <a:latin typeface="+mj-lt"/>
              </a:rPr>
              <a:t>TargetEncoding</a:t>
            </a:r>
            <a:endParaRPr lang="fr-BE" sz="700" b="1" dirty="0">
              <a:solidFill>
                <a:schemeClr val="bg1"/>
              </a:solidFill>
              <a:latin typeface="+mj-lt"/>
            </a:endParaRPr>
          </a:p>
          <a:p>
            <a:pPr marL="171450" indent="-171450" algn="ctr">
              <a:spcBef>
                <a:spcPts val="20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endParaRPr lang="en-GB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26941A3-A188-45A5-ADB6-91CEB38927A7}"/>
              </a:ext>
            </a:extLst>
          </p:cNvPr>
          <p:cNvSpPr/>
          <p:nvPr/>
        </p:nvSpPr>
        <p:spPr>
          <a:xfrm>
            <a:off x="1337257" y="1598862"/>
            <a:ext cx="1469416" cy="2910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1200" b="1" dirty="0" err="1">
                <a:solidFill>
                  <a:schemeClr val="bg1"/>
                </a:solidFill>
                <a:latin typeface="+mj-lt"/>
              </a:rPr>
              <a:t>SmartData</a:t>
            </a:r>
            <a:endParaRPr lang="en-GB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707CBAA8-8A54-4BE7-B200-290DA7D7DA0A}"/>
              </a:ext>
            </a:extLst>
          </p:cNvPr>
          <p:cNvSpPr/>
          <p:nvPr/>
        </p:nvSpPr>
        <p:spPr>
          <a:xfrm>
            <a:off x="1323126" y="3917958"/>
            <a:ext cx="1469416" cy="637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1200" b="1" dirty="0">
                <a:solidFill>
                  <a:schemeClr val="bg1"/>
                </a:solidFill>
                <a:latin typeface="+mj-lt"/>
              </a:rPr>
              <a:t>Output</a:t>
            </a:r>
          </a:p>
          <a:p>
            <a:pPr marL="171450" indent="-171450">
              <a:spcBef>
                <a:spcPts val="2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fr-BE" sz="700" b="1" dirty="0">
                <a:solidFill>
                  <a:schemeClr val="bg1"/>
                </a:solidFill>
                <a:latin typeface="+mj-lt"/>
              </a:rPr>
              <a:t>Energy</a:t>
            </a:r>
          </a:p>
          <a:p>
            <a:pPr marL="171450" indent="-171450">
              <a:spcBef>
                <a:spcPts val="2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fr-BE" sz="700" b="1" dirty="0">
                <a:solidFill>
                  <a:schemeClr val="bg1"/>
                </a:solidFill>
                <a:latin typeface="+mj-lt"/>
              </a:rPr>
              <a:t>GHG</a:t>
            </a:r>
          </a:p>
          <a:p>
            <a:pPr marL="171450" indent="-171450" algn="ctr">
              <a:spcBef>
                <a:spcPts val="20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endParaRPr lang="en-GB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31589C4-183D-429E-9A0B-980B1E106A9A}"/>
              </a:ext>
            </a:extLst>
          </p:cNvPr>
          <p:cNvSpPr/>
          <p:nvPr/>
        </p:nvSpPr>
        <p:spPr>
          <a:xfrm>
            <a:off x="1342953" y="2961887"/>
            <a:ext cx="1469416" cy="8481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1200" b="1" dirty="0" err="1">
                <a:solidFill>
                  <a:schemeClr val="bg1"/>
                </a:solidFill>
                <a:latin typeface="+mj-lt"/>
              </a:rPr>
              <a:t>DataConvertion</a:t>
            </a:r>
            <a:endParaRPr lang="fr-BE" sz="1200" b="1" dirty="0">
              <a:solidFill>
                <a:schemeClr val="bg1"/>
              </a:solidFill>
              <a:latin typeface="+mj-lt"/>
            </a:endParaRPr>
          </a:p>
          <a:p>
            <a:pPr marL="171450" indent="-171450">
              <a:spcBef>
                <a:spcPts val="2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fr-BE" sz="700" b="1" dirty="0">
                <a:solidFill>
                  <a:schemeClr val="bg1"/>
                </a:solidFill>
                <a:latin typeface="+mj-lt"/>
              </a:rPr>
              <a:t>Normalisation</a:t>
            </a:r>
          </a:p>
          <a:p>
            <a:pPr marL="171450" indent="-171450">
              <a:spcBef>
                <a:spcPts val="2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fr-BE" sz="700" b="1" dirty="0">
                <a:solidFill>
                  <a:schemeClr val="bg1"/>
                </a:solidFill>
                <a:latin typeface="+mj-lt"/>
              </a:rPr>
              <a:t>Standardisation</a:t>
            </a:r>
          </a:p>
          <a:p>
            <a:pPr marL="171450" indent="-171450" algn="ctr">
              <a:spcBef>
                <a:spcPts val="200"/>
              </a:spcBef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endParaRPr lang="en-GB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9" name="Isosceles Triangle 168">
            <a:extLst>
              <a:ext uri="{FF2B5EF4-FFF2-40B4-BE49-F238E27FC236}">
                <a16:creationId xmlns:a16="http://schemas.microsoft.com/office/drawing/2014/main" id="{E8DC9A64-173E-4A0F-86AD-35C8485163B0}"/>
              </a:ext>
            </a:extLst>
          </p:cNvPr>
          <p:cNvSpPr/>
          <p:nvPr/>
        </p:nvSpPr>
        <p:spPr bwMode="ltGray">
          <a:xfrm>
            <a:off x="3808988" y="4519241"/>
            <a:ext cx="1970125" cy="274320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F8486EC6-F18F-44B6-960D-641F273610A3}"/>
              </a:ext>
            </a:extLst>
          </p:cNvPr>
          <p:cNvSpPr>
            <a:spLocks noChangeArrowheads="1"/>
          </p:cNvSpPr>
          <p:nvPr/>
        </p:nvSpPr>
        <p:spPr bwMode="white">
          <a:xfrm>
            <a:off x="6144046" y="2859921"/>
            <a:ext cx="238963" cy="649657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>
              <a:spcBef>
                <a:spcPct val="0"/>
              </a:spcBef>
            </a:pPr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72" name="AutoShape 143">
            <a:extLst>
              <a:ext uri="{FF2B5EF4-FFF2-40B4-BE49-F238E27FC236}">
                <a16:creationId xmlns:a16="http://schemas.microsoft.com/office/drawing/2014/main" id="{DD5F57AB-5705-4789-B729-295056B7E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0256" y="2182119"/>
            <a:ext cx="73710" cy="189438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>
              <a:spcBef>
                <a:spcPct val="0"/>
              </a:spcBef>
            </a:pPr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73" name="Freeform 197">
            <a:extLst>
              <a:ext uri="{FF2B5EF4-FFF2-40B4-BE49-F238E27FC236}">
                <a16:creationId xmlns:a16="http://schemas.microsoft.com/office/drawing/2014/main" id="{3EDE2EA5-2D17-4EDB-940C-59B2236582D3}"/>
              </a:ext>
            </a:extLst>
          </p:cNvPr>
          <p:cNvSpPr>
            <a:spLocks/>
          </p:cNvSpPr>
          <p:nvPr/>
        </p:nvSpPr>
        <p:spPr bwMode="auto">
          <a:xfrm>
            <a:off x="5760592" y="2208088"/>
            <a:ext cx="202107" cy="1868419"/>
          </a:xfrm>
          <a:custGeom>
            <a:avLst/>
            <a:gdLst>
              <a:gd name="T0" fmla="*/ 0 w 241"/>
              <a:gd name="T1" fmla="*/ 50 h 1705"/>
              <a:gd name="T2" fmla="*/ 0 w 241"/>
              <a:gd name="T3" fmla="*/ 651 h 1705"/>
              <a:gd name="T4" fmla="*/ 59 w 241"/>
              <a:gd name="T5" fmla="*/ 704 h 1705"/>
              <a:gd name="T6" fmla="*/ 59 w 241"/>
              <a:gd name="T7" fmla="*/ 0 h 1705"/>
              <a:gd name="T8" fmla="*/ 0 w 241"/>
              <a:gd name="T9" fmla="*/ 50 h 17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1"/>
              <a:gd name="T16" fmla="*/ 0 h 1705"/>
              <a:gd name="T17" fmla="*/ 241 w 241"/>
              <a:gd name="T18" fmla="*/ 1705 h 17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1" h="1705">
                <a:moveTo>
                  <a:pt x="0" y="120"/>
                </a:moveTo>
                <a:lnTo>
                  <a:pt x="0" y="1576"/>
                </a:lnTo>
                <a:lnTo>
                  <a:pt x="240" y="1704"/>
                </a:lnTo>
                <a:lnTo>
                  <a:pt x="240" y="0"/>
                </a:lnTo>
                <a:lnTo>
                  <a:pt x="0" y="120"/>
                </a:lnTo>
                <a:close/>
              </a:path>
            </a:pathLst>
          </a:custGeom>
          <a:noFill/>
          <a:ln w="28575" cmpd="sng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74" name="Freeform 198">
            <a:extLst>
              <a:ext uri="{FF2B5EF4-FFF2-40B4-BE49-F238E27FC236}">
                <a16:creationId xmlns:a16="http://schemas.microsoft.com/office/drawing/2014/main" id="{025E33C8-3784-4523-91B2-254527F03DD7}"/>
              </a:ext>
            </a:extLst>
          </p:cNvPr>
          <p:cNvSpPr>
            <a:spLocks/>
          </p:cNvSpPr>
          <p:nvPr/>
        </p:nvSpPr>
        <p:spPr bwMode="auto">
          <a:xfrm>
            <a:off x="5760592" y="2250459"/>
            <a:ext cx="202107" cy="132580"/>
          </a:xfrm>
          <a:custGeom>
            <a:avLst/>
            <a:gdLst>
              <a:gd name="T0" fmla="*/ 0 w 241"/>
              <a:gd name="T1" fmla="*/ 50 h 121"/>
              <a:gd name="T2" fmla="*/ 59 w 241"/>
              <a:gd name="T3" fmla="*/ 0 h 121"/>
              <a:gd name="T4" fmla="*/ 0 60000 65536"/>
              <a:gd name="T5" fmla="*/ 0 60000 65536"/>
              <a:gd name="T6" fmla="*/ 0 w 241"/>
              <a:gd name="T7" fmla="*/ 0 h 121"/>
              <a:gd name="T8" fmla="*/ 241 w 241"/>
              <a:gd name="T9" fmla="*/ 121 h 1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121">
                <a:moveTo>
                  <a:pt x="0" y="120"/>
                </a:moveTo>
                <a:lnTo>
                  <a:pt x="240" y="0"/>
                </a:lnTo>
              </a:path>
            </a:pathLst>
          </a:custGeom>
          <a:noFill/>
          <a:ln w="12700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75" name="Freeform 199">
            <a:extLst>
              <a:ext uri="{FF2B5EF4-FFF2-40B4-BE49-F238E27FC236}">
                <a16:creationId xmlns:a16="http://schemas.microsoft.com/office/drawing/2014/main" id="{78089D4A-0263-4B22-B027-19EAC906DF28}"/>
              </a:ext>
            </a:extLst>
          </p:cNvPr>
          <p:cNvSpPr>
            <a:spLocks/>
          </p:cNvSpPr>
          <p:nvPr/>
        </p:nvSpPr>
        <p:spPr bwMode="auto">
          <a:xfrm>
            <a:off x="5760592" y="2305131"/>
            <a:ext cx="194974" cy="121645"/>
          </a:xfrm>
          <a:custGeom>
            <a:avLst/>
            <a:gdLst>
              <a:gd name="T0" fmla="*/ 0 w 233"/>
              <a:gd name="T1" fmla="*/ 43 h 113"/>
              <a:gd name="T2" fmla="*/ 57 w 233"/>
              <a:gd name="T3" fmla="*/ 0 h 113"/>
              <a:gd name="T4" fmla="*/ 0 60000 65536"/>
              <a:gd name="T5" fmla="*/ 0 60000 65536"/>
              <a:gd name="T6" fmla="*/ 0 w 233"/>
              <a:gd name="T7" fmla="*/ 0 h 113"/>
              <a:gd name="T8" fmla="*/ 233 w 233"/>
              <a:gd name="T9" fmla="*/ 113 h 11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13">
                <a:moveTo>
                  <a:pt x="0" y="112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76" name="Freeform 200">
            <a:extLst>
              <a:ext uri="{FF2B5EF4-FFF2-40B4-BE49-F238E27FC236}">
                <a16:creationId xmlns:a16="http://schemas.microsoft.com/office/drawing/2014/main" id="{30126A6A-7A26-487B-99C7-603DD3776EE3}"/>
              </a:ext>
            </a:extLst>
          </p:cNvPr>
          <p:cNvSpPr>
            <a:spLocks/>
          </p:cNvSpPr>
          <p:nvPr/>
        </p:nvSpPr>
        <p:spPr bwMode="auto">
          <a:xfrm>
            <a:off x="5760592" y="2357069"/>
            <a:ext cx="194974" cy="114811"/>
          </a:xfrm>
          <a:custGeom>
            <a:avLst/>
            <a:gdLst>
              <a:gd name="T0" fmla="*/ 0 w 233"/>
              <a:gd name="T1" fmla="*/ 42 h 105"/>
              <a:gd name="T2" fmla="*/ 57 w 233"/>
              <a:gd name="T3" fmla="*/ 0 h 105"/>
              <a:gd name="T4" fmla="*/ 0 60000 65536"/>
              <a:gd name="T5" fmla="*/ 0 60000 65536"/>
              <a:gd name="T6" fmla="*/ 0 w 233"/>
              <a:gd name="T7" fmla="*/ 0 h 105"/>
              <a:gd name="T8" fmla="*/ 233 w 233"/>
              <a:gd name="T9" fmla="*/ 105 h 1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05">
                <a:moveTo>
                  <a:pt x="0" y="104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77" name="Freeform 201">
            <a:extLst>
              <a:ext uri="{FF2B5EF4-FFF2-40B4-BE49-F238E27FC236}">
                <a16:creationId xmlns:a16="http://schemas.microsoft.com/office/drawing/2014/main" id="{C320FBC4-C601-46F1-87C7-13971F1129C3}"/>
              </a:ext>
            </a:extLst>
          </p:cNvPr>
          <p:cNvSpPr>
            <a:spLocks/>
          </p:cNvSpPr>
          <p:nvPr/>
        </p:nvSpPr>
        <p:spPr bwMode="auto">
          <a:xfrm>
            <a:off x="5760592" y="2409008"/>
            <a:ext cx="194974" cy="106611"/>
          </a:xfrm>
          <a:custGeom>
            <a:avLst/>
            <a:gdLst>
              <a:gd name="T0" fmla="*/ 0 w 233"/>
              <a:gd name="T1" fmla="*/ 40 h 97"/>
              <a:gd name="T2" fmla="*/ 57 w 233"/>
              <a:gd name="T3" fmla="*/ 0 h 97"/>
              <a:gd name="T4" fmla="*/ 0 60000 65536"/>
              <a:gd name="T5" fmla="*/ 0 60000 65536"/>
              <a:gd name="T6" fmla="*/ 0 w 233"/>
              <a:gd name="T7" fmla="*/ 0 h 97"/>
              <a:gd name="T8" fmla="*/ 233 w 233"/>
              <a:gd name="T9" fmla="*/ 97 h 9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97">
                <a:moveTo>
                  <a:pt x="0" y="96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78" name="Freeform 202">
            <a:extLst>
              <a:ext uri="{FF2B5EF4-FFF2-40B4-BE49-F238E27FC236}">
                <a16:creationId xmlns:a16="http://schemas.microsoft.com/office/drawing/2014/main" id="{C9459EEC-7CB1-4B21-9D28-9246BDB984F6}"/>
              </a:ext>
            </a:extLst>
          </p:cNvPr>
          <p:cNvSpPr>
            <a:spLocks/>
          </p:cNvSpPr>
          <p:nvPr/>
        </p:nvSpPr>
        <p:spPr bwMode="auto">
          <a:xfrm>
            <a:off x="5760592" y="2460947"/>
            <a:ext cx="194974" cy="98410"/>
          </a:xfrm>
          <a:custGeom>
            <a:avLst/>
            <a:gdLst>
              <a:gd name="T0" fmla="*/ 0 w 233"/>
              <a:gd name="T1" fmla="*/ 37 h 89"/>
              <a:gd name="T2" fmla="*/ 57 w 233"/>
              <a:gd name="T3" fmla="*/ 0 h 89"/>
              <a:gd name="T4" fmla="*/ 0 60000 65536"/>
              <a:gd name="T5" fmla="*/ 0 60000 65536"/>
              <a:gd name="T6" fmla="*/ 0 w 233"/>
              <a:gd name="T7" fmla="*/ 0 h 89"/>
              <a:gd name="T8" fmla="*/ 233 w 233"/>
              <a:gd name="T9" fmla="*/ 89 h 8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89">
                <a:moveTo>
                  <a:pt x="0" y="88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79" name="Freeform 203">
            <a:extLst>
              <a:ext uri="{FF2B5EF4-FFF2-40B4-BE49-F238E27FC236}">
                <a16:creationId xmlns:a16="http://schemas.microsoft.com/office/drawing/2014/main" id="{C806553B-E496-45C1-BE9B-818BC7894B8D}"/>
              </a:ext>
            </a:extLst>
          </p:cNvPr>
          <p:cNvSpPr>
            <a:spLocks/>
          </p:cNvSpPr>
          <p:nvPr/>
        </p:nvSpPr>
        <p:spPr bwMode="auto">
          <a:xfrm>
            <a:off x="5760592" y="2514251"/>
            <a:ext cx="202107" cy="90209"/>
          </a:xfrm>
          <a:custGeom>
            <a:avLst/>
            <a:gdLst>
              <a:gd name="T0" fmla="*/ 0 w 241"/>
              <a:gd name="T1" fmla="*/ 35 h 81"/>
              <a:gd name="T2" fmla="*/ 59 w 241"/>
              <a:gd name="T3" fmla="*/ 0 h 81"/>
              <a:gd name="T4" fmla="*/ 0 60000 65536"/>
              <a:gd name="T5" fmla="*/ 0 60000 65536"/>
              <a:gd name="T6" fmla="*/ 0 w 241"/>
              <a:gd name="T7" fmla="*/ 0 h 81"/>
              <a:gd name="T8" fmla="*/ 241 w 241"/>
              <a:gd name="T9" fmla="*/ 81 h 8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81">
                <a:moveTo>
                  <a:pt x="0" y="80"/>
                </a:moveTo>
                <a:lnTo>
                  <a:pt x="240" y="0"/>
                </a:lnTo>
              </a:path>
            </a:pathLst>
          </a:custGeom>
          <a:noFill/>
          <a:ln w="12700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0" name="Freeform 204">
            <a:extLst>
              <a:ext uri="{FF2B5EF4-FFF2-40B4-BE49-F238E27FC236}">
                <a16:creationId xmlns:a16="http://schemas.microsoft.com/office/drawing/2014/main" id="{56553321-8453-44B7-9B49-46CA72F7FA90}"/>
              </a:ext>
            </a:extLst>
          </p:cNvPr>
          <p:cNvSpPr>
            <a:spLocks/>
          </p:cNvSpPr>
          <p:nvPr/>
        </p:nvSpPr>
        <p:spPr bwMode="auto">
          <a:xfrm>
            <a:off x="5760592" y="2567557"/>
            <a:ext cx="194974" cy="79275"/>
          </a:xfrm>
          <a:custGeom>
            <a:avLst/>
            <a:gdLst>
              <a:gd name="T0" fmla="*/ 0 w 233"/>
              <a:gd name="T1" fmla="*/ 29 h 73"/>
              <a:gd name="T2" fmla="*/ 57 w 233"/>
              <a:gd name="T3" fmla="*/ 0 h 73"/>
              <a:gd name="T4" fmla="*/ 0 60000 65536"/>
              <a:gd name="T5" fmla="*/ 0 60000 65536"/>
              <a:gd name="T6" fmla="*/ 0 w 233"/>
              <a:gd name="T7" fmla="*/ 0 h 73"/>
              <a:gd name="T8" fmla="*/ 233 w 233"/>
              <a:gd name="T9" fmla="*/ 73 h 7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73">
                <a:moveTo>
                  <a:pt x="0" y="72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1" name="Freeform 205">
            <a:extLst>
              <a:ext uri="{FF2B5EF4-FFF2-40B4-BE49-F238E27FC236}">
                <a16:creationId xmlns:a16="http://schemas.microsoft.com/office/drawing/2014/main" id="{12DFB2DC-F3B8-4262-839E-FE816D15F34B}"/>
              </a:ext>
            </a:extLst>
          </p:cNvPr>
          <p:cNvSpPr>
            <a:spLocks/>
          </p:cNvSpPr>
          <p:nvPr/>
        </p:nvSpPr>
        <p:spPr bwMode="auto">
          <a:xfrm>
            <a:off x="5760592" y="2620862"/>
            <a:ext cx="194974" cy="69707"/>
          </a:xfrm>
          <a:custGeom>
            <a:avLst/>
            <a:gdLst>
              <a:gd name="T0" fmla="*/ 0 w 233"/>
              <a:gd name="T1" fmla="*/ 24 h 65"/>
              <a:gd name="T2" fmla="*/ 57 w 233"/>
              <a:gd name="T3" fmla="*/ 0 h 65"/>
              <a:gd name="T4" fmla="*/ 0 60000 65536"/>
              <a:gd name="T5" fmla="*/ 0 60000 65536"/>
              <a:gd name="T6" fmla="*/ 0 w 233"/>
              <a:gd name="T7" fmla="*/ 0 h 65"/>
              <a:gd name="T8" fmla="*/ 233 w 233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65">
                <a:moveTo>
                  <a:pt x="0" y="64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2" name="Freeform 206">
            <a:extLst>
              <a:ext uri="{FF2B5EF4-FFF2-40B4-BE49-F238E27FC236}">
                <a16:creationId xmlns:a16="http://schemas.microsoft.com/office/drawing/2014/main" id="{4580EE58-7F9B-4A20-8F33-595421CAACA9}"/>
              </a:ext>
            </a:extLst>
          </p:cNvPr>
          <p:cNvSpPr>
            <a:spLocks/>
          </p:cNvSpPr>
          <p:nvPr/>
        </p:nvSpPr>
        <p:spPr bwMode="auto">
          <a:xfrm>
            <a:off x="5760592" y="2672801"/>
            <a:ext cx="194974" cy="61506"/>
          </a:xfrm>
          <a:custGeom>
            <a:avLst/>
            <a:gdLst>
              <a:gd name="T0" fmla="*/ 0 w 233"/>
              <a:gd name="T1" fmla="*/ 22 h 57"/>
              <a:gd name="T2" fmla="*/ 57 w 233"/>
              <a:gd name="T3" fmla="*/ 0 h 57"/>
              <a:gd name="T4" fmla="*/ 0 60000 65536"/>
              <a:gd name="T5" fmla="*/ 0 60000 65536"/>
              <a:gd name="T6" fmla="*/ 0 w 233"/>
              <a:gd name="T7" fmla="*/ 0 h 57"/>
              <a:gd name="T8" fmla="*/ 233 w 233"/>
              <a:gd name="T9" fmla="*/ 57 h 5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57">
                <a:moveTo>
                  <a:pt x="0" y="56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3" name="Freeform 207">
            <a:extLst>
              <a:ext uri="{FF2B5EF4-FFF2-40B4-BE49-F238E27FC236}">
                <a16:creationId xmlns:a16="http://schemas.microsoft.com/office/drawing/2014/main" id="{25404E40-568E-4A4C-9D07-DCD5DB628210}"/>
              </a:ext>
            </a:extLst>
          </p:cNvPr>
          <p:cNvSpPr>
            <a:spLocks/>
          </p:cNvSpPr>
          <p:nvPr/>
        </p:nvSpPr>
        <p:spPr bwMode="auto">
          <a:xfrm>
            <a:off x="5760592" y="2724739"/>
            <a:ext cx="202107" cy="54672"/>
          </a:xfrm>
          <a:custGeom>
            <a:avLst/>
            <a:gdLst>
              <a:gd name="T0" fmla="*/ 0 w 241"/>
              <a:gd name="T1" fmla="*/ 21 h 49"/>
              <a:gd name="T2" fmla="*/ 59 w 241"/>
              <a:gd name="T3" fmla="*/ 0 h 49"/>
              <a:gd name="T4" fmla="*/ 0 60000 65536"/>
              <a:gd name="T5" fmla="*/ 0 60000 65536"/>
              <a:gd name="T6" fmla="*/ 0 w 241"/>
              <a:gd name="T7" fmla="*/ 0 h 49"/>
              <a:gd name="T8" fmla="*/ 241 w 241"/>
              <a:gd name="T9" fmla="*/ 49 h 4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49">
                <a:moveTo>
                  <a:pt x="0" y="48"/>
                </a:moveTo>
                <a:lnTo>
                  <a:pt x="240" y="0"/>
                </a:lnTo>
              </a:path>
            </a:pathLst>
          </a:custGeom>
          <a:noFill/>
          <a:ln w="12700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4" name="Freeform 208">
            <a:extLst>
              <a:ext uri="{FF2B5EF4-FFF2-40B4-BE49-F238E27FC236}">
                <a16:creationId xmlns:a16="http://schemas.microsoft.com/office/drawing/2014/main" id="{80E988A7-4008-48AA-B568-909A8581DCDE}"/>
              </a:ext>
            </a:extLst>
          </p:cNvPr>
          <p:cNvSpPr>
            <a:spLocks/>
          </p:cNvSpPr>
          <p:nvPr/>
        </p:nvSpPr>
        <p:spPr bwMode="auto">
          <a:xfrm>
            <a:off x="5760592" y="2776677"/>
            <a:ext cx="202107" cy="46471"/>
          </a:xfrm>
          <a:custGeom>
            <a:avLst/>
            <a:gdLst>
              <a:gd name="T0" fmla="*/ 0 w 241"/>
              <a:gd name="T1" fmla="*/ 18 h 41"/>
              <a:gd name="T2" fmla="*/ 59 w 241"/>
              <a:gd name="T3" fmla="*/ 0 h 41"/>
              <a:gd name="T4" fmla="*/ 0 60000 65536"/>
              <a:gd name="T5" fmla="*/ 0 60000 65536"/>
              <a:gd name="T6" fmla="*/ 0 w 241"/>
              <a:gd name="T7" fmla="*/ 0 h 41"/>
              <a:gd name="T8" fmla="*/ 241 w 241"/>
              <a:gd name="T9" fmla="*/ 41 h 4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41">
                <a:moveTo>
                  <a:pt x="0" y="40"/>
                </a:moveTo>
                <a:lnTo>
                  <a:pt x="240" y="0"/>
                </a:lnTo>
              </a:path>
            </a:pathLst>
          </a:custGeom>
          <a:noFill/>
          <a:ln w="12700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5" name="Freeform 209">
            <a:extLst>
              <a:ext uri="{FF2B5EF4-FFF2-40B4-BE49-F238E27FC236}">
                <a16:creationId xmlns:a16="http://schemas.microsoft.com/office/drawing/2014/main" id="{76D7B247-CAEC-42DA-AA38-59059290D190}"/>
              </a:ext>
            </a:extLst>
          </p:cNvPr>
          <p:cNvSpPr>
            <a:spLocks/>
          </p:cNvSpPr>
          <p:nvPr/>
        </p:nvSpPr>
        <p:spPr bwMode="auto">
          <a:xfrm>
            <a:off x="5760592" y="2831349"/>
            <a:ext cx="202107" cy="35537"/>
          </a:xfrm>
          <a:custGeom>
            <a:avLst/>
            <a:gdLst>
              <a:gd name="T0" fmla="*/ 0 w 241"/>
              <a:gd name="T1" fmla="*/ 13 h 33"/>
              <a:gd name="T2" fmla="*/ 59 w 241"/>
              <a:gd name="T3" fmla="*/ 0 h 33"/>
              <a:gd name="T4" fmla="*/ 0 60000 65536"/>
              <a:gd name="T5" fmla="*/ 0 60000 65536"/>
              <a:gd name="T6" fmla="*/ 0 w 241"/>
              <a:gd name="T7" fmla="*/ 0 h 33"/>
              <a:gd name="T8" fmla="*/ 241 w 241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33">
                <a:moveTo>
                  <a:pt x="0" y="32"/>
                </a:moveTo>
                <a:lnTo>
                  <a:pt x="240" y="0"/>
                </a:lnTo>
              </a:path>
            </a:pathLst>
          </a:custGeom>
          <a:noFill/>
          <a:ln w="12700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6" name="Freeform 210">
            <a:extLst>
              <a:ext uri="{FF2B5EF4-FFF2-40B4-BE49-F238E27FC236}">
                <a16:creationId xmlns:a16="http://schemas.microsoft.com/office/drawing/2014/main" id="{217D7276-A34F-4F80-86D3-DCA93FC3477A}"/>
              </a:ext>
            </a:extLst>
          </p:cNvPr>
          <p:cNvSpPr>
            <a:spLocks/>
          </p:cNvSpPr>
          <p:nvPr/>
        </p:nvSpPr>
        <p:spPr bwMode="auto">
          <a:xfrm>
            <a:off x="5760592" y="2883288"/>
            <a:ext cx="194974" cy="25969"/>
          </a:xfrm>
          <a:custGeom>
            <a:avLst/>
            <a:gdLst>
              <a:gd name="T0" fmla="*/ 0 w 233"/>
              <a:gd name="T1" fmla="*/ 8 h 25"/>
              <a:gd name="T2" fmla="*/ 57 w 233"/>
              <a:gd name="T3" fmla="*/ 0 h 25"/>
              <a:gd name="T4" fmla="*/ 0 60000 65536"/>
              <a:gd name="T5" fmla="*/ 0 60000 65536"/>
              <a:gd name="T6" fmla="*/ 0 w 233"/>
              <a:gd name="T7" fmla="*/ 0 h 25"/>
              <a:gd name="T8" fmla="*/ 233 w 233"/>
              <a:gd name="T9" fmla="*/ 25 h 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25">
                <a:moveTo>
                  <a:pt x="0" y="24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7" name="Freeform 211">
            <a:extLst>
              <a:ext uri="{FF2B5EF4-FFF2-40B4-BE49-F238E27FC236}">
                <a16:creationId xmlns:a16="http://schemas.microsoft.com/office/drawing/2014/main" id="{B6E09195-BE75-4843-9624-72DEE705380F}"/>
              </a:ext>
            </a:extLst>
          </p:cNvPr>
          <p:cNvSpPr>
            <a:spLocks/>
          </p:cNvSpPr>
          <p:nvPr/>
        </p:nvSpPr>
        <p:spPr bwMode="auto">
          <a:xfrm>
            <a:off x="5760592" y="2927026"/>
            <a:ext cx="194974" cy="36903"/>
          </a:xfrm>
          <a:custGeom>
            <a:avLst/>
            <a:gdLst>
              <a:gd name="T0" fmla="*/ 0 w 233"/>
              <a:gd name="T1" fmla="*/ 14 h 33"/>
              <a:gd name="T2" fmla="*/ 57 w 233"/>
              <a:gd name="T3" fmla="*/ 0 h 33"/>
              <a:gd name="T4" fmla="*/ 0 60000 65536"/>
              <a:gd name="T5" fmla="*/ 0 60000 65536"/>
              <a:gd name="T6" fmla="*/ 0 w 233"/>
              <a:gd name="T7" fmla="*/ 0 h 33"/>
              <a:gd name="T8" fmla="*/ 233 w 233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33">
                <a:moveTo>
                  <a:pt x="0" y="32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8" name="Freeform 212">
            <a:extLst>
              <a:ext uri="{FF2B5EF4-FFF2-40B4-BE49-F238E27FC236}">
                <a16:creationId xmlns:a16="http://schemas.microsoft.com/office/drawing/2014/main" id="{7537BCC9-1779-422B-A881-CC32DE41F6E6}"/>
              </a:ext>
            </a:extLst>
          </p:cNvPr>
          <p:cNvSpPr>
            <a:spLocks/>
          </p:cNvSpPr>
          <p:nvPr/>
        </p:nvSpPr>
        <p:spPr bwMode="auto">
          <a:xfrm>
            <a:off x="5760592" y="2980332"/>
            <a:ext cx="194974" cy="25969"/>
          </a:xfrm>
          <a:custGeom>
            <a:avLst/>
            <a:gdLst>
              <a:gd name="T0" fmla="*/ 0 w 233"/>
              <a:gd name="T1" fmla="*/ 8 h 25"/>
              <a:gd name="T2" fmla="*/ 57 w 233"/>
              <a:gd name="T3" fmla="*/ 0 h 25"/>
              <a:gd name="T4" fmla="*/ 0 60000 65536"/>
              <a:gd name="T5" fmla="*/ 0 60000 65536"/>
              <a:gd name="T6" fmla="*/ 0 w 233"/>
              <a:gd name="T7" fmla="*/ 0 h 25"/>
              <a:gd name="T8" fmla="*/ 233 w 233"/>
              <a:gd name="T9" fmla="*/ 25 h 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25">
                <a:moveTo>
                  <a:pt x="0" y="24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9" name="Freeform 213">
            <a:extLst>
              <a:ext uri="{FF2B5EF4-FFF2-40B4-BE49-F238E27FC236}">
                <a16:creationId xmlns:a16="http://schemas.microsoft.com/office/drawing/2014/main" id="{07765309-0EB3-40FD-9683-27CC8758D7F4}"/>
              </a:ext>
            </a:extLst>
          </p:cNvPr>
          <p:cNvSpPr>
            <a:spLocks/>
          </p:cNvSpPr>
          <p:nvPr/>
        </p:nvSpPr>
        <p:spPr bwMode="auto">
          <a:xfrm>
            <a:off x="5760592" y="3032270"/>
            <a:ext cx="194974" cy="17769"/>
          </a:xfrm>
          <a:custGeom>
            <a:avLst/>
            <a:gdLst>
              <a:gd name="T0" fmla="*/ 0 w 233"/>
              <a:gd name="T1" fmla="*/ 5 h 17"/>
              <a:gd name="T2" fmla="*/ 57 w 233"/>
              <a:gd name="T3" fmla="*/ 0 h 17"/>
              <a:gd name="T4" fmla="*/ 0 60000 65536"/>
              <a:gd name="T5" fmla="*/ 0 60000 65536"/>
              <a:gd name="T6" fmla="*/ 0 w 233"/>
              <a:gd name="T7" fmla="*/ 0 h 17"/>
              <a:gd name="T8" fmla="*/ 233 w 233"/>
              <a:gd name="T9" fmla="*/ 17 h 1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7">
                <a:moveTo>
                  <a:pt x="0" y="16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0" name="Freeform 214">
            <a:extLst>
              <a:ext uri="{FF2B5EF4-FFF2-40B4-BE49-F238E27FC236}">
                <a16:creationId xmlns:a16="http://schemas.microsoft.com/office/drawing/2014/main" id="{18DF873B-514F-43E1-9FEC-CCF89E4BCCFB}"/>
              </a:ext>
            </a:extLst>
          </p:cNvPr>
          <p:cNvSpPr>
            <a:spLocks/>
          </p:cNvSpPr>
          <p:nvPr/>
        </p:nvSpPr>
        <p:spPr bwMode="auto">
          <a:xfrm>
            <a:off x="5760592" y="3084208"/>
            <a:ext cx="194974" cy="9567"/>
          </a:xfrm>
          <a:custGeom>
            <a:avLst/>
            <a:gdLst>
              <a:gd name="T0" fmla="*/ 0 w 233"/>
              <a:gd name="T1" fmla="*/ 3 h 9"/>
              <a:gd name="T2" fmla="*/ 57 w 233"/>
              <a:gd name="T3" fmla="*/ 0 h 9"/>
              <a:gd name="T4" fmla="*/ 0 60000 65536"/>
              <a:gd name="T5" fmla="*/ 0 60000 65536"/>
              <a:gd name="T6" fmla="*/ 0 w 233"/>
              <a:gd name="T7" fmla="*/ 0 h 9"/>
              <a:gd name="T8" fmla="*/ 233 w 233"/>
              <a:gd name="T9" fmla="*/ 9 h 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9">
                <a:moveTo>
                  <a:pt x="0" y="8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1" name="Freeform 215">
            <a:extLst>
              <a:ext uri="{FF2B5EF4-FFF2-40B4-BE49-F238E27FC236}">
                <a16:creationId xmlns:a16="http://schemas.microsoft.com/office/drawing/2014/main" id="{6AC7F184-4032-4044-9567-BCF49682C484}"/>
              </a:ext>
            </a:extLst>
          </p:cNvPr>
          <p:cNvSpPr>
            <a:spLocks/>
          </p:cNvSpPr>
          <p:nvPr/>
        </p:nvSpPr>
        <p:spPr bwMode="auto">
          <a:xfrm>
            <a:off x="5760592" y="3136147"/>
            <a:ext cx="194974" cy="2733"/>
          </a:xfrm>
          <a:custGeom>
            <a:avLst/>
            <a:gdLst>
              <a:gd name="T0" fmla="*/ 0 w 233"/>
              <a:gd name="T1" fmla="*/ 0 h 1"/>
              <a:gd name="T2" fmla="*/ 57 w 233"/>
              <a:gd name="T3" fmla="*/ 0 h 1"/>
              <a:gd name="T4" fmla="*/ 0 60000 65536"/>
              <a:gd name="T5" fmla="*/ 0 60000 65536"/>
              <a:gd name="T6" fmla="*/ 0 w 233"/>
              <a:gd name="T7" fmla="*/ 0 h 1"/>
              <a:gd name="T8" fmla="*/ 233 w 23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">
                <a:moveTo>
                  <a:pt x="0" y="0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2" name="Freeform 216">
            <a:extLst>
              <a:ext uri="{FF2B5EF4-FFF2-40B4-BE49-F238E27FC236}">
                <a16:creationId xmlns:a16="http://schemas.microsoft.com/office/drawing/2014/main" id="{0DF7006B-7FD2-48F7-80F2-EF61C8151056}"/>
              </a:ext>
            </a:extLst>
          </p:cNvPr>
          <p:cNvSpPr>
            <a:spLocks/>
          </p:cNvSpPr>
          <p:nvPr/>
        </p:nvSpPr>
        <p:spPr bwMode="auto">
          <a:xfrm>
            <a:off x="5760592" y="3891989"/>
            <a:ext cx="202107" cy="132580"/>
          </a:xfrm>
          <a:custGeom>
            <a:avLst/>
            <a:gdLst>
              <a:gd name="T0" fmla="*/ 0 w 241"/>
              <a:gd name="T1" fmla="*/ 0 h 121"/>
              <a:gd name="T2" fmla="*/ 59 w 241"/>
              <a:gd name="T3" fmla="*/ 50 h 121"/>
              <a:gd name="T4" fmla="*/ 0 60000 65536"/>
              <a:gd name="T5" fmla="*/ 0 60000 65536"/>
              <a:gd name="T6" fmla="*/ 0 w 241"/>
              <a:gd name="T7" fmla="*/ 0 h 121"/>
              <a:gd name="T8" fmla="*/ 241 w 241"/>
              <a:gd name="T9" fmla="*/ 121 h 1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121">
                <a:moveTo>
                  <a:pt x="0" y="0"/>
                </a:moveTo>
                <a:lnTo>
                  <a:pt x="240" y="120"/>
                </a:lnTo>
              </a:path>
            </a:pathLst>
          </a:custGeom>
          <a:noFill/>
          <a:ln w="12700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3" name="Freeform 217">
            <a:extLst>
              <a:ext uri="{FF2B5EF4-FFF2-40B4-BE49-F238E27FC236}">
                <a16:creationId xmlns:a16="http://schemas.microsoft.com/office/drawing/2014/main" id="{545F5231-C1F9-4C33-A632-53E0E97E2825}"/>
              </a:ext>
            </a:extLst>
          </p:cNvPr>
          <p:cNvSpPr>
            <a:spLocks/>
          </p:cNvSpPr>
          <p:nvPr/>
        </p:nvSpPr>
        <p:spPr bwMode="auto">
          <a:xfrm>
            <a:off x="5760592" y="3848250"/>
            <a:ext cx="194974" cy="124379"/>
          </a:xfrm>
          <a:custGeom>
            <a:avLst/>
            <a:gdLst>
              <a:gd name="T0" fmla="*/ 0 w 233"/>
              <a:gd name="T1" fmla="*/ 0 h 113"/>
              <a:gd name="T2" fmla="*/ 57 w 233"/>
              <a:gd name="T3" fmla="*/ 47 h 113"/>
              <a:gd name="T4" fmla="*/ 0 60000 65536"/>
              <a:gd name="T5" fmla="*/ 0 60000 65536"/>
              <a:gd name="T6" fmla="*/ 0 w 233"/>
              <a:gd name="T7" fmla="*/ 0 h 113"/>
              <a:gd name="T8" fmla="*/ 233 w 233"/>
              <a:gd name="T9" fmla="*/ 113 h 11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13">
                <a:moveTo>
                  <a:pt x="0" y="0"/>
                </a:moveTo>
                <a:lnTo>
                  <a:pt x="232" y="11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4" name="Freeform 218">
            <a:extLst>
              <a:ext uri="{FF2B5EF4-FFF2-40B4-BE49-F238E27FC236}">
                <a16:creationId xmlns:a16="http://schemas.microsoft.com/office/drawing/2014/main" id="{D5A74957-3ADF-4890-82F3-3C0C75C3A69E}"/>
              </a:ext>
            </a:extLst>
          </p:cNvPr>
          <p:cNvSpPr>
            <a:spLocks/>
          </p:cNvSpPr>
          <p:nvPr/>
        </p:nvSpPr>
        <p:spPr bwMode="auto">
          <a:xfrm>
            <a:off x="5760592" y="3803147"/>
            <a:ext cx="194974" cy="114811"/>
          </a:xfrm>
          <a:custGeom>
            <a:avLst/>
            <a:gdLst>
              <a:gd name="T0" fmla="*/ 0 w 233"/>
              <a:gd name="T1" fmla="*/ 0 h 105"/>
              <a:gd name="T2" fmla="*/ 57 w 233"/>
              <a:gd name="T3" fmla="*/ 42 h 105"/>
              <a:gd name="T4" fmla="*/ 0 60000 65536"/>
              <a:gd name="T5" fmla="*/ 0 60000 65536"/>
              <a:gd name="T6" fmla="*/ 0 w 233"/>
              <a:gd name="T7" fmla="*/ 0 h 105"/>
              <a:gd name="T8" fmla="*/ 233 w 233"/>
              <a:gd name="T9" fmla="*/ 105 h 1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05">
                <a:moveTo>
                  <a:pt x="0" y="0"/>
                </a:moveTo>
                <a:lnTo>
                  <a:pt x="232" y="10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5" name="Freeform 219">
            <a:extLst>
              <a:ext uri="{FF2B5EF4-FFF2-40B4-BE49-F238E27FC236}">
                <a16:creationId xmlns:a16="http://schemas.microsoft.com/office/drawing/2014/main" id="{77644252-7BE3-4929-BC74-2C896721F983}"/>
              </a:ext>
            </a:extLst>
          </p:cNvPr>
          <p:cNvSpPr>
            <a:spLocks/>
          </p:cNvSpPr>
          <p:nvPr/>
        </p:nvSpPr>
        <p:spPr bwMode="auto">
          <a:xfrm>
            <a:off x="5760592" y="3759408"/>
            <a:ext cx="194974" cy="106611"/>
          </a:xfrm>
          <a:custGeom>
            <a:avLst/>
            <a:gdLst>
              <a:gd name="T0" fmla="*/ 0 w 233"/>
              <a:gd name="T1" fmla="*/ 0 h 97"/>
              <a:gd name="T2" fmla="*/ 57 w 233"/>
              <a:gd name="T3" fmla="*/ 40 h 97"/>
              <a:gd name="T4" fmla="*/ 0 60000 65536"/>
              <a:gd name="T5" fmla="*/ 0 60000 65536"/>
              <a:gd name="T6" fmla="*/ 0 w 233"/>
              <a:gd name="T7" fmla="*/ 0 h 97"/>
              <a:gd name="T8" fmla="*/ 233 w 233"/>
              <a:gd name="T9" fmla="*/ 97 h 9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97">
                <a:moveTo>
                  <a:pt x="0" y="0"/>
                </a:moveTo>
                <a:lnTo>
                  <a:pt x="232" y="96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6" name="Freeform 220">
            <a:extLst>
              <a:ext uri="{FF2B5EF4-FFF2-40B4-BE49-F238E27FC236}">
                <a16:creationId xmlns:a16="http://schemas.microsoft.com/office/drawing/2014/main" id="{59330CD9-88E5-4C45-8AE7-A3D597D58FDD}"/>
              </a:ext>
            </a:extLst>
          </p:cNvPr>
          <p:cNvSpPr>
            <a:spLocks/>
          </p:cNvSpPr>
          <p:nvPr/>
        </p:nvSpPr>
        <p:spPr bwMode="auto">
          <a:xfrm>
            <a:off x="5760592" y="3715671"/>
            <a:ext cx="194974" cy="98410"/>
          </a:xfrm>
          <a:custGeom>
            <a:avLst/>
            <a:gdLst>
              <a:gd name="T0" fmla="*/ 0 w 233"/>
              <a:gd name="T1" fmla="*/ 0 h 89"/>
              <a:gd name="T2" fmla="*/ 57 w 233"/>
              <a:gd name="T3" fmla="*/ 37 h 89"/>
              <a:gd name="T4" fmla="*/ 0 60000 65536"/>
              <a:gd name="T5" fmla="*/ 0 60000 65536"/>
              <a:gd name="T6" fmla="*/ 0 w 233"/>
              <a:gd name="T7" fmla="*/ 0 h 89"/>
              <a:gd name="T8" fmla="*/ 233 w 233"/>
              <a:gd name="T9" fmla="*/ 89 h 8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89">
                <a:moveTo>
                  <a:pt x="0" y="0"/>
                </a:moveTo>
                <a:lnTo>
                  <a:pt x="232" y="88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7" name="Freeform 221">
            <a:extLst>
              <a:ext uri="{FF2B5EF4-FFF2-40B4-BE49-F238E27FC236}">
                <a16:creationId xmlns:a16="http://schemas.microsoft.com/office/drawing/2014/main" id="{201FDEF9-ECAE-42A6-99A6-88D0D294EF19}"/>
              </a:ext>
            </a:extLst>
          </p:cNvPr>
          <p:cNvSpPr>
            <a:spLocks/>
          </p:cNvSpPr>
          <p:nvPr/>
        </p:nvSpPr>
        <p:spPr bwMode="auto">
          <a:xfrm>
            <a:off x="5760592" y="3673300"/>
            <a:ext cx="202107" cy="87475"/>
          </a:xfrm>
          <a:custGeom>
            <a:avLst/>
            <a:gdLst>
              <a:gd name="T0" fmla="*/ 0 w 241"/>
              <a:gd name="T1" fmla="*/ 0 h 81"/>
              <a:gd name="T2" fmla="*/ 59 w 241"/>
              <a:gd name="T3" fmla="*/ 32 h 81"/>
              <a:gd name="T4" fmla="*/ 0 60000 65536"/>
              <a:gd name="T5" fmla="*/ 0 60000 65536"/>
              <a:gd name="T6" fmla="*/ 0 w 241"/>
              <a:gd name="T7" fmla="*/ 0 h 81"/>
              <a:gd name="T8" fmla="*/ 241 w 241"/>
              <a:gd name="T9" fmla="*/ 81 h 8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81">
                <a:moveTo>
                  <a:pt x="0" y="0"/>
                </a:moveTo>
                <a:lnTo>
                  <a:pt x="240" y="80"/>
                </a:lnTo>
              </a:path>
            </a:pathLst>
          </a:custGeom>
          <a:noFill/>
          <a:ln w="12700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8" name="Freeform 222">
            <a:extLst>
              <a:ext uri="{FF2B5EF4-FFF2-40B4-BE49-F238E27FC236}">
                <a16:creationId xmlns:a16="http://schemas.microsoft.com/office/drawing/2014/main" id="{F1692CE3-F557-496D-809A-5C18DA247335}"/>
              </a:ext>
            </a:extLst>
          </p:cNvPr>
          <p:cNvSpPr>
            <a:spLocks/>
          </p:cNvSpPr>
          <p:nvPr/>
        </p:nvSpPr>
        <p:spPr bwMode="auto">
          <a:xfrm>
            <a:off x="5760592" y="3628196"/>
            <a:ext cx="194974" cy="80641"/>
          </a:xfrm>
          <a:custGeom>
            <a:avLst/>
            <a:gdLst>
              <a:gd name="T0" fmla="*/ 0 w 233"/>
              <a:gd name="T1" fmla="*/ 0 h 73"/>
              <a:gd name="T2" fmla="*/ 57 w 233"/>
              <a:gd name="T3" fmla="*/ 31 h 73"/>
              <a:gd name="T4" fmla="*/ 0 60000 65536"/>
              <a:gd name="T5" fmla="*/ 0 60000 65536"/>
              <a:gd name="T6" fmla="*/ 0 w 233"/>
              <a:gd name="T7" fmla="*/ 0 h 73"/>
              <a:gd name="T8" fmla="*/ 233 w 233"/>
              <a:gd name="T9" fmla="*/ 73 h 7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73">
                <a:moveTo>
                  <a:pt x="0" y="0"/>
                </a:moveTo>
                <a:lnTo>
                  <a:pt x="232" y="7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9" name="Freeform 223">
            <a:extLst>
              <a:ext uri="{FF2B5EF4-FFF2-40B4-BE49-F238E27FC236}">
                <a16:creationId xmlns:a16="http://schemas.microsoft.com/office/drawing/2014/main" id="{F52F981A-2874-4285-96C5-490028F3ADE4}"/>
              </a:ext>
            </a:extLst>
          </p:cNvPr>
          <p:cNvSpPr>
            <a:spLocks/>
          </p:cNvSpPr>
          <p:nvPr/>
        </p:nvSpPr>
        <p:spPr bwMode="auto">
          <a:xfrm>
            <a:off x="5760592" y="3584458"/>
            <a:ext cx="194974" cy="71074"/>
          </a:xfrm>
          <a:custGeom>
            <a:avLst/>
            <a:gdLst>
              <a:gd name="T0" fmla="*/ 0 w 233"/>
              <a:gd name="T1" fmla="*/ 0 h 65"/>
              <a:gd name="T2" fmla="*/ 57 w 233"/>
              <a:gd name="T3" fmla="*/ 26 h 65"/>
              <a:gd name="T4" fmla="*/ 0 60000 65536"/>
              <a:gd name="T5" fmla="*/ 0 60000 65536"/>
              <a:gd name="T6" fmla="*/ 0 w 233"/>
              <a:gd name="T7" fmla="*/ 0 h 65"/>
              <a:gd name="T8" fmla="*/ 233 w 233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65">
                <a:moveTo>
                  <a:pt x="0" y="0"/>
                </a:moveTo>
                <a:lnTo>
                  <a:pt x="232" y="6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00" name="Freeform 224">
            <a:extLst>
              <a:ext uri="{FF2B5EF4-FFF2-40B4-BE49-F238E27FC236}">
                <a16:creationId xmlns:a16="http://schemas.microsoft.com/office/drawing/2014/main" id="{8E747F49-3DCE-4DB7-8295-656171933973}"/>
              </a:ext>
            </a:extLst>
          </p:cNvPr>
          <p:cNvSpPr>
            <a:spLocks/>
          </p:cNvSpPr>
          <p:nvPr/>
        </p:nvSpPr>
        <p:spPr bwMode="auto">
          <a:xfrm>
            <a:off x="5760592" y="3540720"/>
            <a:ext cx="194974" cy="61506"/>
          </a:xfrm>
          <a:custGeom>
            <a:avLst/>
            <a:gdLst>
              <a:gd name="T0" fmla="*/ 0 w 233"/>
              <a:gd name="T1" fmla="*/ 0 h 57"/>
              <a:gd name="T2" fmla="*/ 57 w 233"/>
              <a:gd name="T3" fmla="*/ 22 h 57"/>
              <a:gd name="T4" fmla="*/ 0 60000 65536"/>
              <a:gd name="T5" fmla="*/ 0 60000 65536"/>
              <a:gd name="T6" fmla="*/ 0 w 233"/>
              <a:gd name="T7" fmla="*/ 0 h 57"/>
              <a:gd name="T8" fmla="*/ 233 w 233"/>
              <a:gd name="T9" fmla="*/ 57 h 5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57">
                <a:moveTo>
                  <a:pt x="0" y="0"/>
                </a:moveTo>
                <a:lnTo>
                  <a:pt x="232" y="56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01" name="Freeform 225">
            <a:extLst>
              <a:ext uri="{FF2B5EF4-FFF2-40B4-BE49-F238E27FC236}">
                <a16:creationId xmlns:a16="http://schemas.microsoft.com/office/drawing/2014/main" id="{ED98729A-2430-40C6-9EE5-7431F4E8F77F}"/>
              </a:ext>
            </a:extLst>
          </p:cNvPr>
          <p:cNvSpPr>
            <a:spLocks/>
          </p:cNvSpPr>
          <p:nvPr/>
        </p:nvSpPr>
        <p:spPr bwMode="auto">
          <a:xfrm>
            <a:off x="5760592" y="3495616"/>
            <a:ext cx="202107" cy="54672"/>
          </a:xfrm>
          <a:custGeom>
            <a:avLst/>
            <a:gdLst>
              <a:gd name="T0" fmla="*/ 0 w 241"/>
              <a:gd name="T1" fmla="*/ 0 h 49"/>
              <a:gd name="T2" fmla="*/ 59 w 241"/>
              <a:gd name="T3" fmla="*/ 21 h 49"/>
              <a:gd name="T4" fmla="*/ 0 60000 65536"/>
              <a:gd name="T5" fmla="*/ 0 60000 65536"/>
              <a:gd name="T6" fmla="*/ 0 w 241"/>
              <a:gd name="T7" fmla="*/ 0 h 49"/>
              <a:gd name="T8" fmla="*/ 241 w 241"/>
              <a:gd name="T9" fmla="*/ 49 h 4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49">
                <a:moveTo>
                  <a:pt x="0" y="0"/>
                </a:moveTo>
                <a:lnTo>
                  <a:pt x="240" y="48"/>
                </a:lnTo>
              </a:path>
            </a:pathLst>
          </a:custGeom>
          <a:noFill/>
          <a:ln w="12700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02" name="Freeform 226">
            <a:extLst>
              <a:ext uri="{FF2B5EF4-FFF2-40B4-BE49-F238E27FC236}">
                <a16:creationId xmlns:a16="http://schemas.microsoft.com/office/drawing/2014/main" id="{26948CB0-FF25-4C5C-B3C2-38813BA5CB4A}"/>
              </a:ext>
            </a:extLst>
          </p:cNvPr>
          <p:cNvSpPr>
            <a:spLocks/>
          </p:cNvSpPr>
          <p:nvPr/>
        </p:nvSpPr>
        <p:spPr bwMode="auto">
          <a:xfrm>
            <a:off x="5760592" y="3451878"/>
            <a:ext cx="202107" cy="46471"/>
          </a:xfrm>
          <a:custGeom>
            <a:avLst/>
            <a:gdLst>
              <a:gd name="T0" fmla="*/ 0 w 241"/>
              <a:gd name="T1" fmla="*/ 0 h 41"/>
              <a:gd name="T2" fmla="*/ 59 w 241"/>
              <a:gd name="T3" fmla="*/ 18 h 41"/>
              <a:gd name="T4" fmla="*/ 0 60000 65536"/>
              <a:gd name="T5" fmla="*/ 0 60000 65536"/>
              <a:gd name="T6" fmla="*/ 0 w 241"/>
              <a:gd name="T7" fmla="*/ 0 h 41"/>
              <a:gd name="T8" fmla="*/ 241 w 241"/>
              <a:gd name="T9" fmla="*/ 41 h 4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41">
                <a:moveTo>
                  <a:pt x="0" y="0"/>
                </a:moveTo>
                <a:lnTo>
                  <a:pt x="240" y="40"/>
                </a:lnTo>
              </a:path>
            </a:pathLst>
          </a:custGeom>
          <a:noFill/>
          <a:ln w="12700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03" name="Freeform 227">
            <a:extLst>
              <a:ext uri="{FF2B5EF4-FFF2-40B4-BE49-F238E27FC236}">
                <a16:creationId xmlns:a16="http://schemas.microsoft.com/office/drawing/2014/main" id="{1806A878-9A4A-4AEB-A443-EAB20E1B74C6}"/>
              </a:ext>
            </a:extLst>
          </p:cNvPr>
          <p:cNvSpPr>
            <a:spLocks/>
          </p:cNvSpPr>
          <p:nvPr/>
        </p:nvSpPr>
        <p:spPr bwMode="auto">
          <a:xfrm>
            <a:off x="5760592" y="3409507"/>
            <a:ext cx="202107" cy="36903"/>
          </a:xfrm>
          <a:custGeom>
            <a:avLst/>
            <a:gdLst>
              <a:gd name="T0" fmla="*/ 0 w 241"/>
              <a:gd name="T1" fmla="*/ 0 h 33"/>
              <a:gd name="T2" fmla="*/ 59 w 241"/>
              <a:gd name="T3" fmla="*/ 14 h 33"/>
              <a:gd name="T4" fmla="*/ 0 60000 65536"/>
              <a:gd name="T5" fmla="*/ 0 60000 65536"/>
              <a:gd name="T6" fmla="*/ 0 w 241"/>
              <a:gd name="T7" fmla="*/ 0 h 33"/>
              <a:gd name="T8" fmla="*/ 241 w 241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33">
                <a:moveTo>
                  <a:pt x="0" y="0"/>
                </a:moveTo>
                <a:lnTo>
                  <a:pt x="240" y="32"/>
                </a:lnTo>
              </a:path>
            </a:pathLst>
          </a:custGeom>
          <a:noFill/>
          <a:ln w="12700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04" name="Freeform 228">
            <a:extLst>
              <a:ext uri="{FF2B5EF4-FFF2-40B4-BE49-F238E27FC236}">
                <a16:creationId xmlns:a16="http://schemas.microsoft.com/office/drawing/2014/main" id="{B1B470D9-2716-46D6-9F98-98127E30D766}"/>
              </a:ext>
            </a:extLst>
          </p:cNvPr>
          <p:cNvSpPr>
            <a:spLocks/>
          </p:cNvSpPr>
          <p:nvPr/>
        </p:nvSpPr>
        <p:spPr bwMode="auto">
          <a:xfrm>
            <a:off x="5760592" y="3365770"/>
            <a:ext cx="194974" cy="25969"/>
          </a:xfrm>
          <a:custGeom>
            <a:avLst/>
            <a:gdLst>
              <a:gd name="T0" fmla="*/ 0 w 233"/>
              <a:gd name="T1" fmla="*/ 0 h 25"/>
              <a:gd name="T2" fmla="*/ 57 w 233"/>
              <a:gd name="T3" fmla="*/ 8 h 25"/>
              <a:gd name="T4" fmla="*/ 0 60000 65536"/>
              <a:gd name="T5" fmla="*/ 0 60000 65536"/>
              <a:gd name="T6" fmla="*/ 0 w 233"/>
              <a:gd name="T7" fmla="*/ 0 h 25"/>
              <a:gd name="T8" fmla="*/ 233 w 233"/>
              <a:gd name="T9" fmla="*/ 25 h 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25">
                <a:moveTo>
                  <a:pt x="0" y="0"/>
                </a:moveTo>
                <a:lnTo>
                  <a:pt x="232" y="2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05" name="Freeform 229">
            <a:extLst>
              <a:ext uri="{FF2B5EF4-FFF2-40B4-BE49-F238E27FC236}">
                <a16:creationId xmlns:a16="http://schemas.microsoft.com/office/drawing/2014/main" id="{8AF5F23D-2BC1-4D38-A85B-161C9806E008}"/>
              </a:ext>
            </a:extLst>
          </p:cNvPr>
          <p:cNvSpPr>
            <a:spLocks/>
          </p:cNvSpPr>
          <p:nvPr/>
        </p:nvSpPr>
        <p:spPr bwMode="auto">
          <a:xfrm>
            <a:off x="5760592" y="3313831"/>
            <a:ext cx="194974" cy="35537"/>
          </a:xfrm>
          <a:custGeom>
            <a:avLst/>
            <a:gdLst>
              <a:gd name="T0" fmla="*/ 0 w 233"/>
              <a:gd name="T1" fmla="*/ 0 h 33"/>
              <a:gd name="T2" fmla="*/ 57 w 233"/>
              <a:gd name="T3" fmla="*/ 13 h 33"/>
              <a:gd name="T4" fmla="*/ 0 60000 65536"/>
              <a:gd name="T5" fmla="*/ 0 60000 65536"/>
              <a:gd name="T6" fmla="*/ 0 w 233"/>
              <a:gd name="T7" fmla="*/ 0 h 33"/>
              <a:gd name="T8" fmla="*/ 233 w 233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33">
                <a:moveTo>
                  <a:pt x="0" y="0"/>
                </a:moveTo>
                <a:lnTo>
                  <a:pt x="232" y="3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06" name="Freeform 230">
            <a:extLst>
              <a:ext uri="{FF2B5EF4-FFF2-40B4-BE49-F238E27FC236}">
                <a16:creationId xmlns:a16="http://schemas.microsoft.com/office/drawing/2014/main" id="{B8694601-CB0E-4B2C-818C-53D3CD9725EB}"/>
              </a:ext>
            </a:extLst>
          </p:cNvPr>
          <p:cNvSpPr>
            <a:spLocks/>
          </p:cNvSpPr>
          <p:nvPr/>
        </p:nvSpPr>
        <p:spPr bwMode="auto">
          <a:xfrm>
            <a:off x="5760592" y="3268726"/>
            <a:ext cx="194974" cy="25969"/>
          </a:xfrm>
          <a:custGeom>
            <a:avLst/>
            <a:gdLst>
              <a:gd name="T0" fmla="*/ 0 w 233"/>
              <a:gd name="T1" fmla="*/ 0 h 25"/>
              <a:gd name="T2" fmla="*/ 57 w 233"/>
              <a:gd name="T3" fmla="*/ 8 h 25"/>
              <a:gd name="T4" fmla="*/ 0 60000 65536"/>
              <a:gd name="T5" fmla="*/ 0 60000 65536"/>
              <a:gd name="T6" fmla="*/ 0 w 233"/>
              <a:gd name="T7" fmla="*/ 0 h 25"/>
              <a:gd name="T8" fmla="*/ 233 w 233"/>
              <a:gd name="T9" fmla="*/ 25 h 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25">
                <a:moveTo>
                  <a:pt x="0" y="0"/>
                </a:moveTo>
                <a:lnTo>
                  <a:pt x="232" y="2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07" name="Freeform 231">
            <a:extLst>
              <a:ext uri="{FF2B5EF4-FFF2-40B4-BE49-F238E27FC236}">
                <a16:creationId xmlns:a16="http://schemas.microsoft.com/office/drawing/2014/main" id="{FD9C3568-3ECA-4FAE-9ECF-3101FC967712}"/>
              </a:ext>
            </a:extLst>
          </p:cNvPr>
          <p:cNvSpPr>
            <a:spLocks/>
          </p:cNvSpPr>
          <p:nvPr/>
        </p:nvSpPr>
        <p:spPr bwMode="auto">
          <a:xfrm>
            <a:off x="5760592" y="3224989"/>
            <a:ext cx="194974" cy="17769"/>
          </a:xfrm>
          <a:custGeom>
            <a:avLst/>
            <a:gdLst>
              <a:gd name="T0" fmla="*/ 0 w 233"/>
              <a:gd name="T1" fmla="*/ 0 h 17"/>
              <a:gd name="T2" fmla="*/ 57 w 233"/>
              <a:gd name="T3" fmla="*/ 5 h 17"/>
              <a:gd name="T4" fmla="*/ 0 60000 65536"/>
              <a:gd name="T5" fmla="*/ 0 60000 65536"/>
              <a:gd name="T6" fmla="*/ 0 w 233"/>
              <a:gd name="T7" fmla="*/ 0 h 17"/>
              <a:gd name="T8" fmla="*/ 233 w 233"/>
              <a:gd name="T9" fmla="*/ 17 h 1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7">
                <a:moveTo>
                  <a:pt x="0" y="0"/>
                </a:moveTo>
                <a:lnTo>
                  <a:pt x="232" y="16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08" name="Freeform 232">
            <a:extLst>
              <a:ext uri="{FF2B5EF4-FFF2-40B4-BE49-F238E27FC236}">
                <a16:creationId xmlns:a16="http://schemas.microsoft.com/office/drawing/2014/main" id="{EDF35535-DDED-44A3-A5D5-B489E2BC36CC}"/>
              </a:ext>
            </a:extLst>
          </p:cNvPr>
          <p:cNvSpPr>
            <a:spLocks/>
          </p:cNvSpPr>
          <p:nvPr/>
        </p:nvSpPr>
        <p:spPr bwMode="auto">
          <a:xfrm>
            <a:off x="5760592" y="3181251"/>
            <a:ext cx="194974" cy="9567"/>
          </a:xfrm>
          <a:custGeom>
            <a:avLst/>
            <a:gdLst>
              <a:gd name="T0" fmla="*/ 0 w 233"/>
              <a:gd name="T1" fmla="*/ 0 h 9"/>
              <a:gd name="T2" fmla="*/ 57 w 233"/>
              <a:gd name="T3" fmla="*/ 3 h 9"/>
              <a:gd name="T4" fmla="*/ 0 60000 65536"/>
              <a:gd name="T5" fmla="*/ 0 60000 65536"/>
              <a:gd name="T6" fmla="*/ 0 w 233"/>
              <a:gd name="T7" fmla="*/ 0 h 9"/>
              <a:gd name="T8" fmla="*/ 233 w 233"/>
              <a:gd name="T9" fmla="*/ 9 h 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9">
                <a:moveTo>
                  <a:pt x="0" y="0"/>
                </a:moveTo>
                <a:lnTo>
                  <a:pt x="232" y="8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09" name="Freeform 233">
            <a:extLst>
              <a:ext uri="{FF2B5EF4-FFF2-40B4-BE49-F238E27FC236}">
                <a16:creationId xmlns:a16="http://schemas.microsoft.com/office/drawing/2014/main" id="{ADD13989-AE5D-42D2-A183-5FFB664EBC05}"/>
              </a:ext>
            </a:extLst>
          </p:cNvPr>
          <p:cNvSpPr>
            <a:spLocks/>
          </p:cNvSpPr>
          <p:nvPr/>
        </p:nvSpPr>
        <p:spPr bwMode="auto">
          <a:xfrm>
            <a:off x="5801013" y="2313332"/>
            <a:ext cx="0" cy="1648364"/>
          </a:xfrm>
          <a:custGeom>
            <a:avLst/>
            <a:gdLst>
              <a:gd name="T0" fmla="*/ 0 w 1"/>
              <a:gd name="T1" fmla="*/ 0 h 1505"/>
              <a:gd name="T2" fmla="*/ 0 w 1"/>
              <a:gd name="T3" fmla="*/ 620 h 1505"/>
              <a:gd name="T4" fmla="*/ 0 60000 65536"/>
              <a:gd name="T5" fmla="*/ 0 60000 65536"/>
              <a:gd name="T6" fmla="*/ 0 w 1"/>
              <a:gd name="T7" fmla="*/ 0 h 1505"/>
              <a:gd name="T8" fmla="*/ 0 w 1"/>
              <a:gd name="T9" fmla="*/ 1505 h 15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505">
                <a:moveTo>
                  <a:pt x="0" y="0"/>
                </a:moveTo>
                <a:lnTo>
                  <a:pt x="0" y="150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10" name="Freeform 234">
            <a:extLst>
              <a:ext uri="{FF2B5EF4-FFF2-40B4-BE49-F238E27FC236}">
                <a16:creationId xmlns:a16="http://schemas.microsoft.com/office/drawing/2014/main" id="{61C3E8B2-9F63-432B-803A-229D649F632F}"/>
              </a:ext>
            </a:extLst>
          </p:cNvPr>
          <p:cNvSpPr>
            <a:spLocks/>
          </p:cNvSpPr>
          <p:nvPr/>
        </p:nvSpPr>
        <p:spPr bwMode="auto">
          <a:xfrm>
            <a:off x="5841435" y="2287363"/>
            <a:ext cx="1189" cy="1701669"/>
          </a:xfrm>
          <a:custGeom>
            <a:avLst/>
            <a:gdLst>
              <a:gd name="T0" fmla="*/ 0 w 1"/>
              <a:gd name="T1" fmla="*/ 0 h 1553"/>
              <a:gd name="T2" fmla="*/ 0 w 1"/>
              <a:gd name="T3" fmla="*/ 641 h 1553"/>
              <a:gd name="T4" fmla="*/ 0 60000 65536"/>
              <a:gd name="T5" fmla="*/ 0 60000 65536"/>
              <a:gd name="T6" fmla="*/ 0 w 1"/>
              <a:gd name="T7" fmla="*/ 0 h 1553"/>
              <a:gd name="T8" fmla="*/ 1 w 1"/>
              <a:gd name="T9" fmla="*/ 1553 h 15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553">
                <a:moveTo>
                  <a:pt x="0" y="0"/>
                </a:moveTo>
                <a:lnTo>
                  <a:pt x="0" y="155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11" name="Freeform 235">
            <a:extLst>
              <a:ext uri="{FF2B5EF4-FFF2-40B4-BE49-F238E27FC236}">
                <a16:creationId xmlns:a16="http://schemas.microsoft.com/office/drawing/2014/main" id="{2D49101F-5823-472C-BF1B-24E889A71100}"/>
              </a:ext>
            </a:extLst>
          </p:cNvPr>
          <p:cNvSpPr>
            <a:spLocks/>
          </p:cNvSpPr>
          <p:nvPr/>
        </p:nvSpPr>
        <p:spPr bwMode="auto">
          <a:xfrm>
            <a:off x="5881856" y="2250459"/>
            <a:ext cx="0" cy="1764542"/>
          </a:xfrm>
          <a:custGeom>
            <a:avLst/>
            <a:gdLst>
              <a:gd name="T0" fmla="*/ 0 w 1"/>
              <a:gd name="T1" fmla="*/ 0 h 1609"/>
              <a:gd name="T2" fmla="*/ 0 w 1"/>
              <a:gd name="T3" fmla="*/ 666 h 1609"/>
              <a:gd name="T4" fmla="*/ 0 60000 65536"/>
              <a:gd name="T5" fmla="*/ 0 60000 65536"/>
              <a:gd name="T6" fmla="*/ 0 w 1"/>
              <a:gd name="T7" fmla="*/ 0 h 1609"/>
              <a:gd name="T8" fmla="*/ 0 w 1"/>
              <a:gd name="T9" fmla="*/ 1609 h 160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609">
                <a:moveTo>
                  <a:pt x="0" y="0"/>
                </a:moveTo>
                <a:lnTo>
                  <a:pt x="0" y="1608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12" name="Freeform 236">
            <a:extLst>
              <a:ext uri="{FF2B5EF4-FFF2-40B4-BE49-F238E27FC236}">
                <a16:creationId xmlns:a16="http://schemas.microsoft.com/office/drawing/2014/main" id="{8A2C8C84-60B9-4CDD-A156-A5E43477CE61}"/>
              </a:ext>
            </a:extLst>
          </p:cNvPr>
          <p:cNvSpPr>
            <a:spLocks/>
          </p:cNvSpPr>
          <p:nvPr/>
        </p:nvSpPr>
        <p:spPr bwMode="auto">
          <a:xfrm>
            <a:off x="5915144" y="2229957"/>
            <a:ext cx="1189" cy="1824681"/>
          </a:xfrm>
          <a:custGeom>
            <a:avLst/>
            <a:gdLst>
              <a:gd name="T0" fmla="*/ 0 w 1"/>
              <a:gd name="T1" fmla="*/ 0 h 1665"/>
              <a:gd name="T2" fmla="*/ 0 w 1"/>
              <a:gd name="T3" fmla="*/ 688 h 1665"/>
              <a:gd name="T4" fmla="*/ 0 60000 65536"/>
              <a:gd name="T5" fmla="*/ 0 60000 65536"/>
              <a:gd name="T6" fmla="*/ 0 w 1"/>
              <a:gd name="T7" fmla="*/ 0 h 1665"/>
              <a:gd name="T8" fmla="*/ 1 w 1"/>
              <a:gd name="T9" fmla="*/ 1665 h 16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665">
                <a:moveTo>
                  <a:pt x="0" y="0"/>
                </a:moveTo>
                <a:lnTo>
                  <a:pt x="0" y="166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3DFBFE11-2DAC-40E7-B8D2-C4BBAD7EBB69}"/>
              </a:ext>
            </a:extLst>
          </p:cNvPr>
          <p:cNvSpPr>
            <a:spLocks noChangeArrowheads="1"/>
          </p:cNvSpPr>
          <p:nvPr/>
        </p:nvSpPr>
        <p:spPr bwMode="white">
          <a:xfrm>
            <a:off x="5561012" y="2473607"/>
            <a:ext cx="268685" cy="130954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>
              <a:spcBef>
                <a:spcPct val="0"/>
              </a:spcBef>
            </a:pPr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B4A5CEB3-6704-42C6-845A-32438614939F}"/>
              </a:ext>
            </a:extLst>
          </p:cNvPr>
          <p:cNvSpPr txBox="1"/>
          <p:nvPr/>
        </p:nvSpPr>
        <p:spPr>
          <a:xfrm>
            <a:off x="3628587" y="4851412"/>
            <a:ext cx="20848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1ère </a:t>
            </a:r>
            <a:r>
              <a:rPr lang="en-US" sz="1200" b="1" dirty="0" err="1"/>
              <a:t>étape</a:t>
            </a:r>
            <a:endParaRPr lang="en-US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CrossValidation</a:t>
            </a:r>
            <a:r>
              <a:rPr lang="en-US" sz="1000" dirty="0"/>
              <a:t> à 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Passage à </a:t>
            </a:r>
            <a:r>
              <a:rPr lang="en-US" sz="1000" dirty="0" err="1"/>
              <a:t>l’echelle</a:t>
            </a:r>
            <a:r>
              <a:rPr lang="en-US" sz="1000" dirty="0"/>
              <a:t> log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Métriques</a:t>
            </a:r>
            <a:r>
              <a:rPr lang="en-US" sz="1000" dirty="0"/>
              <a:t> : temps, R2, Variance</a:t>
            </a:r>
          </a:p>
        </p:txBody>
      </p:sp>
      <p:sp>
        <p:nvSpPr>
          <p:cNvPr id="215" name="Isosceles Triangle 214">
            <a:extLst>
              <a:ext uri="{FF2B5EF4-FFF2-40B4-BE49-F238E27FC236}">
                <a16:creationId xmlns:a16="http://schemas.microsoft.com/office/drawing/2014/main" id="{1E55DB08-5679-427E-A3A0-C16743E60B72}"/>
              </a:ext>
            </a:extLst>
          </p:cNvPr>
          <p:cNvSpPr/>
          <p:nvPr/>
        </p:nvSpPr>
        <p:spPr bwMode="ltGray">
          <a:xfrm>
            <a:off x="6029287" y="4526280"/>
            <a:ext cx="1970125" cy="274320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B40D63B-E2AD-4070-8A45-6E5D54C0DC69}"/>
              </a:ext>
            </a:extLst>
          </p:cNvPr>
          <p:cNvSpPr txBox="1"/>
          <p:nvPr/>
        </p:nvSpPr>
        <p:spPr>
          <a:xfrm>
            <a:off x="6018212" y="4797457"/>
            <a:ext cx="21041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2ème </a:t>
            </a:r>
            <a:r>
              <a:rPr lang="en-US" sz="1200" b="1" dirty="0" err="1"/>
              <a:t>étape</a:t>
            </a:r>
            <a:endParaRPr lang="en-US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Suppression des outliers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Pertinence </a:t>
            </a:r>
            <a:r>
              <a:rPr lang="en-US" sz="1000" dirty="0" err="1"/>
              <a:t>EnergySTARScore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Hyperparamètres</a:t>
            </a:r>
            <a:r>
              <a:rPr lang="en-US" sz="1000" dirty="0"/>
              <a:t> via </a:t>
            </a:r>
            <a:r>
              <a:rPr lang="en-US" sz="1000" dirty="0" err="1"/>
              <a:t>GridSearchCV</a:t>
            </a:r>
            <a:endParaRPr lang="en-US" sz="1000" dirty="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8D1F675-2202-4570-AC13-0D0319B53F58}"/>
              </a:ext>
            </a:extLst>
          </p:cNvPr>
          <p:cNvSpPr txBox="1"/>
          <p:nvPr/>
        </p:nvSpPr>
        <p:spPr>
          <a:xfrm>
            <a:off x="6040674" y="3036011"/>
            <a:ext cx="18222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Extra Tree Regression</a:t>
            </a: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D451280F-E35A-4900-A3DC-FD0C929E9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871" y="55517"/>
            <a:ext cx="1699031" cy="1920240"/>
          </a:xfrm>
          <a:prstGeom prst="rect">
            <a:avLst/>
          </a:prstGeom>
        </p:spPr>
      </p:pic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D3A4D0C-272B-4222-8487-2DB1A940D1DD}"/>
              </a:ext>
            </a:extLst>
          </p:cNvPr>
          <p:cNvGrpSpPr/>
          <p:nvPr/>
        </p:nvGrpSpPr>
        <p:grpSpPr>
          <a:xfrm>
            <a:off x="9403744" y="2539024"/>
            <a:ext cx="612000" cy="612000"/>
            <a:chOff x="1467520" y="2258092"/>
            <a:chExt cx="612000" cy="612000"/>
          </a:xfrm>
        </p:grpSpPr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5411A79D-168B-413A-8220-0726DC876069}"/>
                </a:ext>
              </a:extLst>
            </p:cNvPr>
            <p:cNvSpPr/>
            <p:nvPr/>
          </p:nvSpPr>
          <p:spPr bwMode="ltGray">
            <a:xfrm>
              <a:off x="1467520" y="2258092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21" name="Freeform 4958">
              <a:extLst>
                <a:ext uri="{FF2B5EF4-FFF2-40B4-BE49-F238E27FC236}">
                  <a16:creationId xmlns:a16="http://schemas.microsoft.com/office/drawing/2014/main" id="{24288784-3EF3-4D94-BA72-EF2E126F6C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8809" y="2317369"/>
              <a:ext cx="500939" cy="488839"/>
            </a:xfrm>
            <a:custGeom>
              <a:avLst/>
              <a:gdLst>
                <a:gd name="T0" fmla="*/ 294 w 414"/>
                <a:gd name="T1" fmla="*/ 176 h 404"/>
                <a:gd name="T2" fmla="*/ 272 w 414"/>
                <a:gd name="T3" fmla="*/ 200 h 404"/>
                <a:gd name="T4" fmla="*/ 272 w 414"/>
                <a:gd name="T5" fmla="*/ 220 h 404"/>
                <a:gd name="T6" fmla="*/ 294 w 414"/>
                <a:gd name="T7" fmla="*/ 244 h 404"/>
                <a:gd name="T8" fmla="*/ 286 w 414"/>
                <a:gd name="T9" fmla="*/ 316 h 404"/>
                <a:gd name="T10" fmla="*/ 244 w 414"/>
                <a:gd name="T11" fmla="*/ 338 h 404"/>
                <a:gd name="T12" fmla="*/ 212 w 414"/>
                <a:gd name="T13" fmla="*/ 316 h 404"/>
                <a:gd name="T14" fmla="*/ 170 w 414"/>
                <a:gd name="T15" fmla="*/ 332 h 404"/>
                <a:gd name="T16" fmla="*/ 112 w 414"/>
                <a:gd name="T17" fmla="*/ 378 h 404"/>
                <a:gd name="T18" fmla="*/ 128 w 414"/>
                <a:gd name="T19" fmla="*/ 390 h 404"/>
                <a:gd name="T20" fmla="*/ 174 w 414"/>
                <a:gd name="T21" fmla="*/ 372 h 404"/>
                <a:gd name="T22" fmla="*/ 212 w 414"/>
                <a:gd name="T23" fmla="*/ 382 h 404"/>
                <a:gd name="T24" fmla="*/ 244 w 414"/>
                <a:gd name="T25" fmla="*/ 358 h 404"/>
                <a:gd name="T26" fmla="*/ 302 w 414"/>
                <a:gd name="T27" fmla="*/ 328 h 404"/>
                <a:gd name="T28" fmla="*/ 314 w 414"/>
                <a:gd name="T29" fmla="*/ 288 h 404"/>
                <a:gd name="T30" fmla="*/ 336 w 414"/>
                <a:gd name="T31" fmla="*/ 228 h 404"/>
                <a:gd name="T32" fmla="*/ 414 w 414"/>
                <a:gd name="T33" fmla="*/ 210 h 404"/>
                <a:gd name="T34" fmla="*/ 330 w 414"/>
                <a:gd name="T35" fmla="*/ 184 h 404"/>
                <a:gd name="T36" fmla="*/ 200 w 414"/>
                <a:gd name="T37" fmla="*/ 364 h 404"/>
                <a:gd name="T38" fmla="*/ 186 w 414"/>
                <a:gd name="T39" fmla="*/ 348 h 404"/>
                <a:gd name="T40" fmla="*/ 200 w 414"/>
                <a:gd name="T41" fmla="*/ 334 h 404"/>
                <a:gd name="T42" fmla="*/ 216 w 414"/>
                <a:gd name="T43" fmla="*/ 348 h 404"/>
                <a:gd name="T44" fmla="*/ 200 w 414"/>
                <a:gd name="T45" fmla="*/ 364 h 404"/>
                <a:gd name="T46" fmla="*/ 334 w 414"/>
                <a:gd name="T47" fmla="*/ 138 h 404"/>
                <a:gd name="T48" fmla="*/ 16 w 414"/>
                <a:gd name="T49" fmla="*/ 292 h 404"/>
                <a:gd name="T50" fmla="*/ 46 w 414"/>
                <a:gd name="T51" fmla="*/ 240 h 404"/>
                <a:gd name="T52" fmla="*/ 80 w 414"/>
                <a:gd name="T53" fmla="*/ 240 h 404"/>
                <a:gd name="T54" fmla="*/ 120 w 414"/>
                <a:gd name="T55" fmla="*/ 238 h 404"/>
                <a:gd name="T56" fmla="*/ 168 w 414"/>
                <a:gd name="T57" fmla="*/ 220 h 404"/>
                <a:gd name="T58" fmla="*/ 136 w 414"/>
                <a:gd name="T59" fmla="*/ 200 h 404"/>
                <a:gd name="T60" fmla="*/ 120 w 414"/>
                <a:gd name="T61" fmla="*/ 182 h 404"/>
                <a:gd name="T62" fmla="*/ 86 w 414"/>
                <a:gd name="T63" fmla="*/ 176 h 404"/>
                <a:gd name="T64" fmla="*/ 62 w 414"/>
                <a:gd name="T65" fmla="*/ 206 h 404"/>
                <a:gd name="T66" fmla="*/ 16 w 414"/>
                <a:gd name="T67" fmla="*/ 242 h 404"/>
                <a:gd name="T68" fmla="*/ 6 w 414"/>
                <a:gd name="T69" fmla="*/ 292 h 404"/>
                <a:gd name="T70" fmla="*/ 104 w 414"/>
                <a:gd name="T71" fmla="*/ 196 h 404"/>
                <a:gd name="T72" fmla="*/ 112 w 414"/>
                <a:gd name="T73" fmla="*/ 216 h 404"/>
                <a:gd name="T74" fmla="*/ 92 w 414"/>
                <a:gd name="T75" fmla="*/ 224 h 404"/>
                <a:gd name="T76" fmla="*/ 84 w 414"/>
                <a:gd name="T77" fmla="*/ 204 h 404"/>
                <a:gd name="T78" fmla="*/ 108 w 414"/>
                <a:gd name="T79" fmla="*/ 306 h 404"/>
                <a:gd name="T80" fmla="*/ 124 w 414"/>
                <a:gd name="T81" fmla="*/ 284 h 404"/>
                <a:gd name="T82" fmla="*/ 184 w 414"/>
                <a:gd name="T83" fmla="*/ 234 h 404"/>
                <a:gd name="T84" fmla="*/ 212 w 414"/>
                <a:gd name="T85" fmla="*/ 202 h 404"/>
                <a:gd name="T86" fmla="*/ 180 w 414"/>
                <a:gd name="T87" fmla="*/ 276 h 404"/>
                <a:gd name="T88" fmla="*/ 108 w 414"/>
                <a:gd name="T89" fmla="*/ 306 h 404"/>
                <a:gd name="T90" fmla="*/ 212 w 414"/>
                <a:gd name="T91" fmla="*/ 68 h 404"/>
                <a:gd name="T92" fmla="*/ 236 w 414"/>
                <a:gd name="T93" fmla="*/ 34 h 404"/>
                <a:gd name="T94" fmla="*/ 222 w 414"/>
                <a:gd name="T95" fmla="*/ 6 h 404"/>
                <a:gd name="T96" fmla="*/ 194 w 414"/>
                <a:gd name="T97" fmla="*/ 0 h 404"/>
                <a:gd name="T98" fmla="*/ 168 w 414"/>
                <a:gd name="T99" fmla="*/ 22 h 404"/>
                <a:gd name="T100" fmla="*/ 174 w 414"/>
                <a:gd name="T101" fmla="*/ 56 h 404"/>
                <a:gd name="T102" fmla="*/ 202 w 414"/>
                <a:gd name="T103" fmla="*/ 20 h 404"/>
                <a:gd name="T104" fmla="*/ 216 w 414"/>
                <a:gd name="T105" fmla="*/ 34 h 404"/>
                <a:gd name="T106" fmla="*/ 202 w 414"/>
                <a:gd name="T107" fmla="*/ 50 h 404"/>
                <a:gd name="T108" fmla="*/ 186 w 414"/>
                <a:gd name="T109" fmla="*/ 34 h 404"/>
                <a:gd name="T110" fmla="*/ 202 w 414"/>
                <a:gd name="T111" fmla="*/ 20 h 404"/>
                <a:gd name="T112" fmla="*/ 2 w 414"/>
                <a:gd name="T113" fmla="*/ 13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14" h="404">
                  <a:moveTo>
                    <a:pt x="314" y="176"/>
                  </a:moveTo>
                  <a:lnTo>
                    <a:pt x="314" y="30"/>
                  </a:lnTo>
                  <a:lnTo>
                    <a:pt x="314" y="30"/>
                  </a:lnTo>
                  <a:lnTo>
                    <a:pt x="294" y="20"/>
                  </a:lnTo>
                  <a:lnTo>
                    <a:pt x="294" y="176"/>
                  </a:lnTo>
                  <a:lnTo>
                    <a:pt x="294" y="176"/>
                  </a:lnTo>
                  <a:lnTo>
                    <a:pt x="286" y="180"/>
                  </a:lnTo>
                  <a:lnTo>
                    <a:pt x="280" y="184"/>
                  </a:lnTo>
                  <a:lnTo>
                    <a:pt x="274" y="192"/>
                  </a:lnTo>
                  <a:lnTo>
                    <a:pt x="272" y="200"/>
                  </a:lnTo>
                  <a:lnTo>
                    <a:pt x="232" y="200"/>
                  </a:lnTo>
                  <a:lnTo>
                    <a:pt x="232" y="202"/>
                  </a:lnTo>
                  <a:lnTo>
                    <a:pt x="232" y="202"/>
                  </a:lnTo>
                  <a:lnTo>
                    <a:pt x="230" y="220"/>
                  </a:lnTo>
                  <a:lnTo>
                    <a:pt x="272" y="220"/>
                  </a:lnTo>
                  <a:lnTo>
                    <a:pt x="272" y="220"/>
                  </a:lnTo>
                  <a:lnTo>
                    <a:pt x="274" y="228"/>
                  </a:lnTo>
                  <a:lnTo>
                    <a:pt x="280" y="234"/>
                  </a:lnTo>
                  <a:lnTo>
                    <a:pt x="286" y="240"/>
                  </a:lnTo>
                  <a:lnTo>
                    <a:pt x="294" y="244"/>
                  </a:lnTo>
                  <a:lnTo>
                    <a:pt x="294" y="288"/>
                  </a:lnTo>
                  <a:lnTo>
                    <a:pt x="294" y="288"/>
                  </a:lnTo>
                  <a:lnTo>
                    <a:pt x="294" y="298"/>
                  </a:lnTo>
                  <a:lnTo>
                    <a:pt x="290" y="308"/>
                  </a:lnTo>
                  <a:lnTo>
                    <a:pt x="286" y="316"/>
                  </a:lnTo>
                  <a:lnTo>
                    <a:pt x="280" y="324"/>
                  </a:lnTo>
                  <a:lnTo>
                    <a:pt x="272" y="330"/>
                  </a:lnTo>
                  <a:lnTo>
                    <a:pt x="264" y="334"/>
                  </a:lnTo>
                  <a:lnTo>
                    <a:pt x="254" y="338"/>
                  </a:lnTo>
                  <a:lnTo>
                    <a:pt x="244" y="338"/>
                  </a:lnTo>
                  <a:lnTo>
                    <a:pt x="234" y="338"/>
                  </a:lnTo>
                  <a:lnTo>
                    <a:pt x="234" y="338"/>
                  </a:lnTo>
                  <a:lnTo>
                    <a:pt x="230" y="328"/>
                  </a:lnTo>
                  <a:lnTo>
                    <a:pt x="222" y="320"/>
                  </a:lnTo>
                  <a:lnTo>
                    <a:pt x="212" y="316"/>
                  </a:lnTo>
                  <a:lnTo>
                    <a:pt x="200" y="314"/>
                  </a:lnTo>
                  <a:lnTo>
                    <a:pt x="200" y="314"/>
                  </a:lnTo>
                  <a:lnTo>
                    <a:pt x="188" y="316"/>
                  </a:lnTo>
                  <a:lnTo>
                    <a:pt x="178" y="322"/>
                  </a:lnTo>
                  <a:lnTo>
                    <a:pt x="170" y="332"/>
                  </a:lnTo>
                  <a:lnTo>
                    <a:pt x="166" y="342"/>
                  </a:lnTo>
                  <a:lnTo>
                    <a:pt x="166" y="342"/>
                  </a:lnTo>
                  <a:lnTo>
                    <a:pt x="146" y="350"/>
                  </a:lnTo>
                  <a:lnTo>
                    <a:pt x="128" y="362"/>
                  </a:lnTo>
                  <a:lnTo>
                    <a:pt x="112" y="378"/>
                  </a:lnTo>
                  <a:lnTo>
                    <a:pt x="100" y="396"/>
                  </a:lnTo>
                  <a:lnTo>
                    <a:pt x="100" y="396"/>
                  </a:lnTo>
                  <a:lnTo>
                    <a:pt x="118" y="404"/>
                  </a:lnTo>
                  <a:lnTo>
                    <a:pt x="118" y="404"/>
                  </a:lnTo>
                  <a:lnTo>
                    <a:pt x="128" y="390"/>
                  </a:lnTo>
                  <a:lnTo>
                    <a:pt x="140" y="378"/>
                  </a:lnTo>
                  <a:lnTo>
                    <a:pt x="152" y="370"/>
                  </a:lnTo>
                  <a:lnTo>
                    <a:pt x="168" y="362"/>
                  </a:lnTo>
                  <a:lnTo>
                    <a:pt x="168" y="362"/>
                  </a:lnTo>
                  <a:lnTo>
                    <a:pt x="174" y="372"/>
                  </a:lnTo>
                  <a:lnTo>
                    <a:pt x="182" y="378"/>
                  </a:lnTo>
                  <a:lnTo>
                    <a:pt x="190" y="382"/>
                  </a:lnTo>
                  <a:lnTo>
                    <a:pt x="200" y="384"/>
                  </a:lnTo>
                  <a:lnTo>
                    <a:pt x="200" y="384"/>
                  </a:lnTo>
                  <a:lnTo>
                    <a:pt x="212" y="382"/>
                  </a:lnTo>
                  <a:lnTo>
                    <a:pt x="222" y="378"/>
                  </a:lnTo>
                  <a:lnTo>
                    <a:pt x="230" y="370"/>
                  </a:lnTo>
                  <a:lnTo>
                    <a:pt x="234" y="358"/>
                  </a:lnTo>
                  <a:lnTo>
                    <a:pt x="244" y="358"/>
                  </a:lnTo>
                  <a:lnTo>
                    <a:pt x="244" y="358"/>
                  </a:lnTo>
                  <a:lnTo>
                    <a:pt x="258" y="358"/>
                  </a:lnTo>
                  <a:lnTo>
                    <a:pt x="272" y="354"/>
                  </a:lnTo>
                  <a:lnTo>
                    <a:pt x="284" y="346"/>
                  </a:lnTo>
                  <a:lnTo>
                    <a:pt x="294" y="338"/>
                  </a:lnTo>
                  <a:lnTo>
                    <a:pt x="302" y="328"/>
                  </a:lnTo>
                  <a:lnTo>
                    <a:pt x="310" y="316"/>
                  </a:lnTo>
                  <a:lnTo>
                    <a:pt x="314" y="302"/>
                  </a:lnTo>
                  <a:lnTo>
                    <a:pt x="314" y="288"/>
                  </a:lnTo>
                  <a:lnTo>
                    <a:pt x="314" y="288"/>
                  </a:lnTo>
                  <a:lnTo>
                    <a:pt x="314" y="288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24" y="240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38" y="220"/>
                  </a:lnTo>
                  <a:lnTo>
                    <a:pt x="414" y="220"/>
                  </a:lnTo>
                  <a:lnTo>
                    <a:pt x="414" y="220"/>
                  </a:lnTo>
                  <a:lnTo>
                    <a:pt x="414" y="210"/>
                  </a:lnTo>
                  <a:lnTo>
                    <a:pt x="414" y="210"/>
                  </a:lnTo>
                  <a:lnTo>
                    <a:pt x="414" y="200"/>
                  </a:lnTo>
                  <a:lnTo>
                    <a:pt x="338" y="200"/>
                  </a:lnTo>
                  <a:lnTo>
                    <a:pt x="338" y="200"/>
                  </a:lnTo>
                  <a:lnTo>
                    <a:pt x="336" y="192"/>
                  </a:lnTo>
                  <a:lnTo>
                    <a:pt x="330" y="184"/>
                  </a:lnTo>
                  <a:lnTo>
                    <a:pt x="324" y="180"/>
                  </a:lnTo>
                  <a:lnTo>
                    <a:pt x="314" y="176"/>
                  </a:lnTo>
                  <a:lnTo>
                    <a:pt x="314" y="176"/>
                  </a:lnTo>
                  <a:close/>
                  <a:moveTo>
                    <a:pt x="200" y="364"/>
                  </a:moveTo>
                  <a:lnTo>
                    <a:pt x="200" y="364"/>
                  </a:lnTo>
                  <a:lnTo>
                    <a:pt x="194" y="364"/>
                  </a:lnTo>
                  <a:lnTo>
                    <a:pt x="190" y="360"/>
                  </a:lnTo>
                  <a:lnTo>
                    <a:pt x="186" y="354"/>
                  </a:lnTo>
                  <a:lnTo>
                    <a:pt x="186" y="348"/>
                  </a:lnTo>
                  <a:lnTo>
                    <a:pt x="186" y="348"/>
                  </a:lnTo>
                  <a:lnTo>
                    <a:pt x="186" y="342"/>
                  </a:lnTo>
                  <a:lnTo>
                    <a:pt x="190" y="338"/>
                  </a:lnTo>
                  <a:lnTo>
                    <a:pt x="194" y="334"/>
                  </a:lnTo>
                  <a:lnTo>
                    <a:pt x="200" y="334"/>
                  </a:lnTo>
                  <a:lnTo>
                    <a:pt x="200" y="334"/>
                  </a:lnTo>
                  <a:lnTo>
                    <a:pt x="206" y="334"/>
                  </a:lnTo>
                  <a:lnTo>
                    <a:pt x="212" y="338"/>
                  </a:lnTo>
                  <a:lnTo>
                    <a:pt x="216" y="342"/>
                  </a:lnTo>
                  <a:lnTo>
                    <a:pt x="216" y="348"/>
                  </a:lnTo>
                  <a:lnTo>
                    <a:pt x="216" y="348"/>
                  </a:lnTo>
                  <a:lnTo>
                    <a:pt x="216" y="354"/>
                  </a:lnTo>
                  <a:lnTo>
                    <a:pt x="212" y="360"/>
                  </a:lnTo>
                  <a:lnTo>
                    <a:pt x="206" y="364"/>
                  </a:lnTo>
                  <a:lnTo>
                    <a:pt x="200" y="364"/>
                  </a:lnTo>
                  <a:lnTo>
                    <a:pt x="200" y="364"/>
                  </a:lnTo>
                  <a:close/>
                  <a:moveTo>
                    <a:pt x="334" y="118"/>
                  </a:moveTo>
                  <a:lnTo>
                    <a:pt x="394" y="118"/>
                  </a:lnTo>
                  <a:lnTo>
                    <a:pt x="394" y="118"/>
                  </a:lnTo>
                  <a:lnTo>
                    <a:pt x="402" y="138"/>
                  </a:lnTo>
                  <a:lnTo>
                    <a:pt x="334" y="138"/>
                  </a:lnTo>
                  <a:lnTo>
                    <a:pt x="334" y="118"/>
                  </a:lnTo>
                  <a:close/>
                  <a:moveTo>
                    <a:pt x="16" y="310"/>
                  </a:moveTo>
                  <a:lnTo>
                    <a:pt x="16" y="304"/>
                  </a:lnTo>
                  <a:lnTo>
                    <a:pt x="16" y="304"/>
                  </a:lnTo>
                  <a:lnTo>
                    <a:pt x="16" y="292"/>
                  </a:lnTo>
                  <a:lnTo>
                    <a:pt x="20" y="278"/>
                  </a:lnTo>
                  <a:lnTo>
                    <a:pt x="24" y="268"/>
                  </a:lnTo>
                  <a:lnTo>
                    <a:pt x="30" y="256"/>
                  </a:lnTo>
                  <a:lnTo>
                    <a:pt x="38" y="248"/>
                  </a:lnTo>
                  <a:lnTo>
                    <a:pt x="46" y="240"/>
                  </a:lnTo>
                  <a:lnTo>
                    <a:pt x="56" y="232"/>
                  </a:lnTo>
                  <a:lnTo>
                    <a:pt x="66" y="226"/>
                  </a:lnTo>
                  <a:lnTo>
                    <a:pt x="66" y="226"/>
                  </a:lnTo>
                  <a:lnTo>
                    <a:pt x="72" y="234"/>
                  </a:lnTo>
                  <a:lnTo>
                    <a:pt x="80" y="240"/>
                  </a:lnTo>
                  <a:lnTo>
                    <a:pt x="88" y="244"/>
                  </a:lnTo>
                  <a:lnTo>
                    <a:pt x="98" y="246"/>
                  </a:lnTo>
                  <a:lnTo>
                    <a:pt x="98" y="246"/>
                  </a:lnTo>
                  <a:lnTo>
                    <a:pt x="110" y="244"/>
                  </a:lnTo>
                  <a:lnTo>
                    <a:pt x="120" y="238"/>
                  </a:lnTo>
                  <a:lnTo>
                    <a:pt x="128" y="230"/>
                  </a:lnTo>
                  <a:lnTo>
                    <a:pt x="132" y="220"/>
                  </a:lnTo>
                  <a:lnTo>
                    <a:pt x="132" y="220"/>
                  </a:lnTo>
                  <a:lnTo>
                    <a:pt x="136" y="220"/>
                  </a:lnTo>
                  <a:lnTo>
                    <a:pt x="168" y="220"/>
                  </a:lnTo>
                  <a:lnTo>
                    <a:pt x="168" y="220"/>
                  </a:lnTo>
                  <a:lnTo>
                    <a:pt x="170" y="212"/>
                  </a:lnTo>
                  <a:lnTo>
                    <a:pt x="172" y="202"/>
                  </a:lnTo>
                  <a:lnTo>
                    <a:pt x="172" y="200"/>
                  </a:lnTo>
                  <a:lnTo>
                    <a:pt x="136" y="200"/>
                  </a:lnTo>
                  <a:lnTo>
                    <a:pt x="136" y="200"/>
                  </a:lnTo>
                  <a:lnTo>
                    <a:pt x="132" y="200"/>
                  </a:lnTo>
                  <a:lnTo>
                    <a:pt x="132" y="200"/>
                  </a:lnTo>
                  <a:lnTo>
                    <a:pt x="128" y="190"/>
                  </a:lnTo>
                  <a:lnTo>
                    <a:pt x="120" y="182"/>
                  </a:lnTo>
                  <a:lnTo>
                    <a:pt x="110" y="176"/>
                  </a:lnTo>
                  <a:lnTo>
                    <a:pt x="98" y="174"/>
                  </a:lnTo>
                  <a:lnTo>
                    <a:pt x="98" y="174"/>
                  </a:lnTo>
                  <a:lnTo>
                    <a:pt x="92" y="176"/>
                  </a:lnTo>
                  <a:lnTo>
                    <a:pt x="86" y="176"/>
                  </a:lnTo>
                  <a:lnTo>
                    <a:pt x="74" y="184"/>
                  </a:lnTo>
                  <a:lnTo>
                    <a:pt x="66" y="194"/>
                  </a:lnTo>
                  <a:lnTo>
                    <a:pt x="64" y="200"/>
                  </a:lnTo>
                  <a:lnTo>
                    <a:pt x="62" y="206"/>
                  </a:lnTo>
                  <a:lnTo>
                    <a:pt x="62" y="206"/>
                  </a:lnTo>
                  <a:lnTo>
                    <a:pt x="52" y="212"/>
                  </a:lnTo>
                  <a:lnTo>
                    <a:pt x="42" y="218"/>
                  </a:lnTo>
                  <a:lnTo>
                    <a:pt x="32" y="224"/>
                  </a:lnTo>
                  <a:lnTo>
                    <a:pt x="24" y="232"/>
                  </a:lnTo>
                  <a:lnTo>
                    <a:pt x="16" y="242"/>
                  </a:lnTo>
                  <a:lnTo>
                    <a:pt x="10" y="252"/>
                  </a:lnTo>
                  <a:lnTo>
                    <a:pt x="4" y="262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6" y="292"/>
                  </a:lnTo>
                  <a:lnTo>
                    <a:pt x="16" y="310"/>
                  </a:lnTo>
                  <a:lnTo>
                    <a:pt x="16" y="310"/>
                  </a:lnTo>
                  <a:close/>
                  <a:moveTo>
                    <a:pt x="98" y="194"/>
                  </a:moveTo>
                  <a:lnTo>
                    <a:pt x="98" y="194"/>
                  </a:lnTo>
                  <a:lnTo>
                    <a:pt x="104" y="196"/>
                  </a:lnTo>
                  <a:lnTo>
                    <a:pt x="110" y="198"/>
                  </a:lnTo>
                  <a:lnTo>
                    <a:pt x="112" y="204"/>
                  </a:lnTo>
                  <a:lnTo>
                    <a:pt x="114" y="210"/>
                  </a:lnTo>
                  <a:lnTo>
                    <a:pt x="114" y="210"/>
                  </a:lnTo>
                  <a:lnTo>
                    <a:pt x="112" y="216"/>
                  </a:lnTo>
                  <a:lnTo>
                    <a:pt x="110" y="220"/>
                  </a:lnTo>
                  <a:lnTo>
                    <a:pt x="104" y="224"/>
                  </a:lnTo>
                  <a:lnTo>
                    <a:pt x="98" y="226"/>
                  </a:lnTo>
                  <a:lnTo>
                    <a:pt x="98" y="226"/>
                  </a:lnTo>
                  <a:lnTo>
                    <a:pt x="92" y="224"/>
                  </a:lnTo>
                  <a:lnTo>
                    <a:pt x="88" y="220"/>
                  </a:lnTo>
                  <a:lnTo>
                    <a:pt x="84" y="216"/>
                  </a:lnTo>
                  <a:lnTo>
                    <a:pt x="82" y="210"/>
                  </a:lnTo>
                  <a:lnTo>
                    <a:pt x="82" y="210"/>
                  </a:lnTo>
                  <a:lnTo>
                    <a:pt x="84" y="204"/>
                  </a:lnTo>
                  <a:lnTo>
                    <a:pt x="88" y="198"/>
                  </a:lnTo>
                  <a:lnTo>
                    <a:pt x="92" y="196"/>
                  </a:lnTo>
                  <a:lnTo>
                    <a:pt x="98" y="194"/>
                  </a:lnTo>
                  <a:lnTo>
                    <a:pt x="98" y="194"/>
                  </a:lnTo>
                  <a:close/>
                  <a:moveTo>
                    <a:pt x="108" y="306"/>
                  </a:moveTo>
                  <a:lnTo>
                    <a:pt x="36" y="306"/>
                  </a:lnTo>
                  <a:lnTo>
                    <a:pt x="36" y="286"/>
                  </a:lnTo>
                  <a:lnTo>
                    <a:pt x="108" y="286"/>
                  </a:lnTo>
                  <a:lnTo>
                    <a:pt x="108" y="286"/>
                  </a:lnTo>
                  <a:lnTo>
                    <a:pt x="124" y="284"/>
                  </a:lnTo>
                  <a:lnTo>
                    <a:pt x="140" y="280"/>
                  </a:lnTo>
                  <a:lnTo>
                    <a:pt x="154" y="272"/>
                  </a:lnTo>
                  <a:lnTo>
                    <a:pt x="166" y="262"/>
                  </a:lnTo>
                  <a:lnTo>
                    <a:pt x="178" y="250"/>
                  </a:lnTo>
                  <a:lnTo>
                    <a:pt x="184" y="234"/>
                  </a:lnTo>
                  <a:lnTo>
                    <a:pt x="190" y="220"/>
                  </a:lnTo>
                  <a:lnTo>
                    <a:pt x="192" y="202"/>
                  </a:lnTo>
                  <a:lnTo>
                    <a:pt x="192" y="158"/>
                  </a:lnTo>
                  <a:lnTo>
                    <a:pt x="212" y="158"/>
                  </a:lnTo>
                  <a:lnTo>
                    <a:pt x="212" y="202"/>
                  </a:lnTo>
                  <a:lnTo>
                    <a:pt x="212" y="202"/>
                  </a:lnTo>
                  <a:lnTo>
                    <a:pt x="210" y="224"/>
                  </a:lnTo>
                  <a:lnTo>
                    <a:pt x="204" y="242"/>
                  </a:lnTo>
                  <a:lnTo>
                    <a:pt x="194" y="260"/>
                  </a:lnTo>
                  <a:lnTo>
                    <a:pt x="180" y="276"/>
                  </a:lnTo>
                  <a:lnTo>
                    <a:pt x="166" y="288"/>
                  </a:lnTo>
                  <a:lnTo>
                    <a:pt x="148" y="298"/>
                  </a:lnTo>
                  <a:lnTo>
                    <a:pt x="128" y="304"/>
                  </a:lnTo>
                  <a:lnTo>
                    <a:pt x="108" y="306"/>
                  </a:lnTo>
                  <a:lnTo>
                    <a:pt x="108" y="306"/>
                  </a:lnTo>
                  <a:close/>
                  <a:moveTo>
                    <a:pt x="192" y="68"/>
                  </a:moveTo>
                  <a:lnTo>
                    <a:pt x="192" y="98"/>
                  </a:lnTo>
                  <a:lnTo>
                    <a:pt x="212" y="98"/>
                  </a:lnTo>
                  <a:lnTo>
                    <a:pt x="212" y="68"/>
                  </a:lnTo>
                  <a:lnTo>
                    <a:pt x="212" y="68"/>
                  </a:lnTo>
                  <a:lnTo>
                    <a:pt x="222" y="64"/>
                  </a:lnTo>
                  <a:lnTo>
                    <a:pt x="230" y="56"/>
                  </a:lnTo>
                  <a:lnTo>
                    <a:pt x="236" y="46"/>
                  </a:lnTo>
                  <a:lnTo>
                    <a:pt x="236" y="34"/>
                  </a:lnTo>
                  <a:lnTo>
                    <a:pt x="236" y="34"/>
                  </a:lnTo>
                  <a:lnTo>
                    <a:pt x="236" y="28"/>
                  </a:lnTo>
                  <a:lnTo>
                    <a:pt x="234" y="22"/>
                  </a:lnTo>
                  <a:lnTo>
                    <a:pt x="230" y="16"/>
                  </a:lnTo>
                  <a:lnTo>
                    <a:pt x="226" y="10"/>
                  </a:lnTo>
                  <a:lnTo>
                    <a:pt x="222" y="6"/>
                  </a:lnTo>
                  <a:lnTo>
                    <a:pt x="216" y="2"/>
                  </a:lnTo>
                  <a:lnTo>
                    <a:pt x="208" y="0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94" y="0"/>
                  </a:lnTo>
                  <a:lnTo>
                    <a:pt x="188" y="2"/>
                  </a:lnTo>
                  <a:lnTo>
                    <a:pt x="182" y="6"/>
                  </a:lnTo>
                  <a:lnTo>
                    <a:pt x="176" y="10"/>
                  </a:lnTo>
                  <a:lnTo>
                    <a:pt x="172" y="16"/>
                  </a:lnTo>
                  <a:lnTo>
                    <a:pt x="168" y="22"/>
                  </a:lnTo>
                  <a:lnTo>
                    <a:pt x="166" y="28"/>
                  </a:lnTo>
                  <a:lnTo>
                    <a:pt x="166" y="34"/>
                  </a:lnTo>
                  <a:lnTo>
                    <a:pt x="166" y="34"/>
                  </a:lnTo>
                  <a:lnTo>
                    <a:pt x="168" y="46"/>
                  </a:lnTo>
                  <a:lnTo>
                    <a:pt x="174" y="56"/>
                  </a:lnTo>
                  <a:lnTo>
                    <a:pt x="182" y="64"/>
                  </a:lnTo>
                  <a:lnTo>
                    <a:pt x="192" y="68"/>
                  </a:lnTo>
                  <a:lnTo>
                    <a:pt x="192" y="68"/>
                  </a:lnTo>
                  <a:close/>
                  <a:moveTo>
                    <a:pt x="202" y="20"/>
                  </a:moveTo>
                  <a:lnTo>
                    <a:pt x="202" y="20"/>
                  </a:lnTo>
                  <a:lnTo>
                    <a:pt x="208" y="20"/>
                  </a:lnTo>
                  <a:lnTo>
                    <a:pt x="212" y="24"/>
                  </a:lnTo>
                  <a:lnTo>
                    <a:pt x="216" y="28"/>
                  </a:lnTo>
                  <a:lnTo>
                    <a:pt x="216" y="34"/>
                  </a:lnTo>
                  <a:lnTo>
                    <a:pt x="216" y="34"/>
                  </a:lnTo>
                  <a:lnTo>
                    <a:pt x="216" y="40"/>
                  </a:lnTo>
                  <a:lnTo>
                    <a:pt x="212" y="46"/>
                  </a:lnTo>
                  <a:lnTo>
                    <a:pt x="208" y="50"/>
                  </a:lnTo>
                  <a:lnTo>
                    <a:pt x="202" y="50"/>
                  </a:lnTo>
                  <a:lnTo>
                    <a:pt x="202" y="50"/>
                  </a:lnTo>
                  <a:lnTo>
                    <a:pt x="196" y="50"/>
                  </a:lnTo>
                  <a:lnTo>
                    <a:pt x="190" y="46"/>
                  </a:lnTo>
                  <a:lnTo>
                    <a:pt x="188" y="40"/>
                  </a:lnTo>
                  <a:lnTo>
                    <a:pt x="186" y="34"/>
                  </a:lnTo>
                  <a:lnTo>
                    <a:pt x="186" y="34"/>
                  </a:lnTo>
                  <a:lnTo>
                    <a:pt x="188" y="28"/>
                  </a:lnTo>
                  <a:lnTo>
                    <a:pt x="190" y="24"/>
                  </a:lnTo>
                  <a:lnTo>
                    <a:pt x="196" y="20"/>
                  </a:lnTo>
                  <a:lnTo>
                    <a:pt x="202" y="20"/>
                  </a:lnTo>
                  <a:lnTo>
                    <a:pt x="202" y="20"/>
                  </a:lnTo>
                  <a:close/>
                  <a:moveTo>
                    <a:pt x="10" y="118"/>
                  </a:moveTo>
                  <a:lnTo>
                    <a:pt x="274" y="118"/>
                  </a:lnTo>
                  <a:lnTo>
                    <a:pt x="274" y="138"/>
                  </a:lnTo>
                  <a:lnTo>
                    <a:pt x="2" y="138"/>
                  </a:lnTo>
                  <a:lnTo>
                    <a:pt x="2" y="138"/>
                  </a:lnTo>
                  <a:lnTo>
                    <a:pt x="10" y="118"/>
                  </a:lnTo>
                  <a:lnTo>
                    <a:pt x="10" y="1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08392E6-E47E-424A-B479-A646B2030D8D}"/>
              </a:ext>
            </a:extLst>
          </p:cNvPr>
          <p:cNvGrpSpPr/>
          <p:nvPr/>
        </p:nvGrpSpPr>
        <p:grpSpPr>
          <a:xfrm>
            <a:off x="9403744" y="3225214"/>
            <a:ext cx="612000" cy="612000"/>
            <a:chOff x="592807" y="2258092"/>
            <a:chExt cx="612000" cy="612000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A625A17-4CD8-4B9A-82B1-131B50BB188B}"/>
                </a:ext>
              </a:extLst>
            </p:cNvPr>
            <p:cNvSpPr/>
            <p:nvPr/>
          </p:nvSpPr>
          <p:spPr bwMode="ltGray">
            <a:xfrm>
              <a:off x="592807" y="2258092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24" name="Freeform 4887">
              <a:extLst>
                <a:ext uri="{FF2B5EF4-FFF2-40B4-BE49-F238E27FC236}">
                  <a16:creationId xmlns:a16="http://schemas.microsoft.com/office/drawing/2014/main" id="{6743D6DA-B95C-4032-8696-66FBB69849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9377" y="2380402"/>
              <a:ext cx="278861" cy="373432"/>
            </a:xfrm>
            <a:custGeom>
              <a:avLst/>
              <a:gdLst>
                <a:gd name="T0" fmla="*/ 132 w 230"/>
                <a:gd name="T1" fmla="*/ 184 h 308"/>
                <a:gd name="T2" fmla="*/ 122 w 230"/>
                <a:gd name="T3" fmla="*/ 242 h 308"/>
                <a:gd name="T4" fmla="*/ 110 w 230"/>
                <a:gd name="T5" fmla="*/ 246 h 308"/>
                <a:gd name="T6" fmla="*/ 102 w 230"/>
                <a:gd name="T7" fmla="*/ 248 h 308"/>
                <a:gd name="T8" fmla="*/ 90 w 230"/>
                <a:gd name="T9" fmla="*/ 242 h 308"/>
                <a:gd name="T10" fmla="*/ 86 w 230"/>
                <a:gd name="T11" fmla="*/ 224 h 308"/>
                <a:gd name="T12" fmla="*/ 86 w 230"/>
                <a:gd name="T13" fmla="*/ 214 h 308"/>
                <a:gd name="T14" fmla="*/ 88 w 230"/>
                <a:gd name="T15" fmla="*/ 204 h 308"/>
                <a:gd name="T16" fmla="*/ 96 w 230"/>
                <a:gd name="T17" fmla="*/ 186 h 308"/>
                <a:gd name="T18" fmla="*/ 100 w 230"/>
                <a:gd name="T19" fmla="*/ 180 h 308"/>
                <a:gd name="T20" fmla="*/ 106 w 230"/>
                <a:gd name="T21" fmla="*/ 176 h 308"/>
                <a:gd name="T22" fmla="*/ 120 w 230"/>
                <a:gd name="T23" fmla="*/ 172 h 308"/>
                <a:gd name="T24" fmla="*/ 120 w 230"/>
                <a:gd name="T25" fmla="*/ 172 h 308"/>
                <a:gd name="T26" fmla="*/ 122 w 230"/>
                <a:gd name="T27" fmla="*/ 172 h 308"/>
                <a:gd name="T28" fmla="*/ 230 w 230"/>
                <a:gd name="T29" fmla="*/ 82 h 308"/>
                <a:gd name="T30" fmla="*/ 230 w 230"/>
                <a:gd name="T31" fmla="*/ 292 h 308"/>
                <a:gd name="T32" fmla="*/ 224 w 230"/>
                <a:gd name="T33" fmla="*/ 304 h 308"/>
                <a:gd name="T34" fmla="*/ 214 w 230"/>
                <a:gd name="T35" fmla="*/ 308 h 308"/>
                <a:gd name="T36" fmla="*/ 16 w 230"/>
                <a:gd name="T37" fmla="*/ 308 h 308"/>
                <a:gd name="T38" fmla="*/ 4 w 230"/>
                <a:gd name="T39" fmla="*/ 304 h 308"/>
                <a:gd name="T40" fmla="*/ 0 w 230"/>
                <a:gd name="T41" fmla="*/ 292 h 308"/>
                <a:gd name="T42" fmla="*/ 0 w 230"/>
                <a:gd name="T43" fmla="*/ 16 h 308"/>
                <a:gd name="T44" fmla="*/ 4 w 230"/>
                <a:gd name="T45" fmla="*/ 4 h 308"/>
                <a:gd name="T46" fmla="*/ 16 w 230"/>
                <a:gd name="T47" fmla="*/ 0 h 308"/>
                <a:gd name="T48" fmla="*/ 164 w 230"/>
                <a:gd name="T49" fmla="*/ 16 h 308"/>
                <a:gd name="T50" fmla="*/ 230 w 230"/>
                <a:gd name="T51" fmla="*/ 82 h 308"/>
                <a:gd name="T52" fmla="*/ 182 w 230"/>
                <a:gd name="T53" fmla="*/ 250 h 308"/>
                <a:gd name="T54" fmla="*/ 166 w 230"/>
                <a:gd name="T55" fmla="*/ 254 h 308"/>
                <a:gd name="T56" fmla="*/ 162 w 230"/>
                <a:gd name="T57" fmla="*/ 254 h 308"/>
                <a:gd name="T58" fmla="*/ 158 w 230"/>
                <a:gd name="T59" fmla="*/ 250 h 308"/>
                <a:gd name="T60" fmla="*/ 156 w 230"/>
                <a:gd name="T61" fmla="*/ 242 h 308"/>
                <a:gd name="T62" fmla="*/ 156 w 230"/>
                <a:gd name="T63" fmla="*/ 236 h 308"/>
                <a:gd name="T64" fmla="*/ 158 w 230"/>
                <a:gd name="T65" fmla="*/ 230 h 308"/>
                <a:gd name="T66" fmla="*/ 158 w 230"/>
                <a:gd name="T67" fmla="*/ 160 h 308"/>
                <a:gd name="T68" fmla="*/ 144 w 230"/>
                <a:gd name="T69" fmla="*/ 166 h 308"/>
                <a:gd name="T70" fmla="*/ 134 w 230"/>
                <a:gd name="T71" fmla="*/ 162 h 308"/>
                <a:gd name="T72" fmla="*/ 128 w 230"/>
                <a:gd name="T73" fmla="*/ 160 h 308"/>
                <a:gd name="T74" fmla="*/ 120 w 230"/>
                <a:gd name="T75" fmla="*/ 160 h 308"/>
                <a:gd name="T76" fmla="*/ 114 w 230"/>
                <a:gd name="T77" fmla="*/ 158 h 308"/>
                <a:gd name="T78" fmla="*/ 88 w 230"/>
                <a:gd name="T79" fmla="*/ 164 h 308"/>
                <a:gd name="T80" fmla="*/ 76 w 230"/>
                <a:gd name="T81" fmla="*/ 170 h 308"/>
                <a:gd name="T82" fmla="*/ 66 w 230"/>
                <a:gd name="T83" fmla="*/ 178 h 308"/>
                <a:gd name="T84" fmla="*/ 52 w 230"/>
                <a:gd name="T85" fmla="*/ 202 h 308"/>
                <a:gd name="T86" fmla="*/ 50 w 230"/>
                <a:gd name="T87" fmla="*/ 214 h 308"/>
                <a:gd name="T88" fmla="*/ 48 w 230"/>
                <a:gd name="T89" fmla="*/ 228 h 308"/>
                <a:gd name="T90" fmla="*/ 50 w 230"/>
                <a:gd name="T91" fmla="*/ 246 h 308"/>
                <a:gd name="T92" fmla="*/ 56 w 230"/>
                <a:gd name="T93" fmla="*/ 258 h 308"/>
                <a:gd name="T94" fmla="*/ 62 w 230"/>
                <a:gd name="T95" fmla="*/ 264 h 308"/>
                <a:gd name="T96" fmla="*/ 74 w 230"/>
                <a:gd name="T97" fmla="*/ 270 h 308"/>
                <a:gd name="T98" fmla="*/ 82 w 230"/>
                <a:gd name="T99" fmla="*/ 270 h 308"/>
                <a:gd name="T100" fmla="*/ 100 w 230"/>
                <a:gd name="T101" fmla="*/ 266 h 308"/>
                <a:gd name="T102" fmla="*/ 110 w 230"/>
                <a:gd name="T103" fmla="*/ 260 h 308"/>
                <a:gd name="T104" fmla="*/ 122 w 230"/>
                <a:gd name="T105" fmla="*/ 254 h 308"/>
                <a:gd name="T106" fmla="*/ 126 w 230"/>
                <a:gd name="T107" fmla="*/ 266 h 308"/>
                <a:gd name="T108" fmla="*/ 142 w 230"/>
                <a:gd name="T109" fmla="*/ 270 h 308"/>
                <a:gd name="T110" fmla="*/ 160 w 230"/>
                <a:gd name="T111" fmla="*/ 268 h 308"/>
                <a:gd name="T112" fmla="*/ 182 w 230"/>
                <a:gd name="T113" fmla="*/ 262 h 308"/>
                <a:gd name="T114" fmla="*/ 204 w 230"/>
                <a:gd name="T115" fmla="*/ 84 h 308"/>
                <a:gd name="T116" fmla="*/ 164 w 230"/>
                <a:gd name="T117" fmla="*/ 66 h 308"/>
                <a:gd name="T118" fmla="*/ 146 w 230"/>
                <a:gd name="T119" fmla="*/ 24 h 308"/>
                <a:gd name="T120" fmla="*/ 204 w 230"/>
                <a:gd name="T121" fmla="*/ 8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0" h="308">
                  <a:moveTo>
                    <a:pt x="122" y="172"/>
                  </a:moveTo>
                  <a:lnTo>
                    <a:pt x="132" y="184"/>
                  </a:lnTo>
                  <a:lnTo>
                    <a:pt x="122" y="242"/>
                  </a:lnTo>
                  <a:lnTo>
                    <a:pt x="122" y="242"/>
                  </a:lnTo>
                  <a:lnTo>
                    <a:pt x="110" y="246"/>
                  </a:lnTo>
                  <a:lnTo>
                    <a:pt x="110" y="246"/>
                  </a:lnTo>
                  <a:lnTo>
                    <a:pt x="102" y="248"/>
                  </a:lnTo>
                  <a:lnTo>
                    <a:pt x="102" y="248"/>
                  </a:lnTo>
                  <a:lnTo>
                    <a:pt x="94" y="246"/>
                  </a:lnTo>
                  <a:lnTo>
                    <a:pt x="90" y="242"/>
                  </a:lnTo>
                  <a:lnTo>
                    <a:pt x="86" y="234"/>
                  </a:lnTo>
                  <a:lnTo>
                    <a:pt x="86" y="224"/>
                  </a:lnTo>
                  <a:lnTo>
                    <a:pt x="86" y="224"/>
                  </a:lnTo>
                  <a:lnTo>
                    <a:pt x="86" y="214"/>
                  </a:lnTo>
                  <a:lnTo>
                    <a:pt x="88" y="204"/>
                  </a:lnTo>
                  <a:lnTo>
                    <a:pt x="88" y="204"/>
                  </a:lnTo>
                  <a:lnTo>
                    <a:pt x="92" y="194"/>
                  </a:lnTo>
                  <a:lnTo>
                    <a:pt x="96" y="186"/>
                  </a:lnTo>
                  <a:lnTo>
                    <a:pt x="96" y="186"/>
                  </a:lnTo>
                  <a:lnTo>
                    <a:pt x="100" y="180"/>
                  </a:lnTo>
                  <a:lnTo>
                    <a:pt x="106" y="176"/>
                  </a:lnTo>
                  <a:lnTo>
                    <a:pt x="106" y="176"/>
                  </a:lnTo>
                  <a:lnTo>
                    <a:pt x="112" y="172"/>
                  </a:lnTo>
                  <a:lnTo>
                    <a:pt x="120" y="172"/>
                  </a:lnTo>
                  <a:lnTo>
                    <a:pt x="120" y="172"/>
                  </a:lnTo>
                  <a:lnTo>
                    <a:pt x="120" y="172"/>
                  </a:lnTo>
                  <a:lnTo>
                    <a:pt x="120" y="172"/>
                  </a:lnTo>
                  <a:lnTo>
                    <a:pt x="122" y="172"/>
                  </a:lnTo>
                  <a:lnTo>
                    <a:pt x="122" y="172"/>
                  </a:lnTo>
                  <a:close/>
                  <a:moveTo>
                    <a:pt x="230" y="82"/>
                  </a:moveTo>
                  <a:lnTo>
                    <a:pt x="230" y="292"/>
                  </a:lnTo>
                  <a:lnTo>
                    <a:pt x="230" y="292"/>
                  </a:lnTo>
                  <a:lnTo>
                    <a:pt x="228" y="298"/>
                  </a:lnTo>
                  <a:lnTo>
                    <a:pt x="224" y="304"/>
                  </a:lnTo>
                  <a:lnTo>
                    <a:pt x="220" y="308"/>
                  </a:lnTo>
                  <a:lnTo>
                    <a:pt x="214" y="308"/>
                  </a:lnTo>
                  <a:lnTo>
                    <a:pt x="16" y="308"/>
                  </a:lnTo>
                  <a:lnTo>
                    <a:pt x="16" y="308"/>
                  </a:lnTo>
                  <a:lnTo>
                    <a:pt x="8" y="308"/>
                  </a:lnTo>
                  <a:lnTo>
                    <a:pt x="4" y="304"/>
                  </a:lnTo>
                  <a:lnTo>
                    <a:pt x="0" y="298"/>
                  </a:lnTo>
                  <a:lnTo>
                    <a:pt x="0" y="29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8" y="0"/>
                  </a:lnTo>
                  <a:lnTo>
                    <a:pt x="16" y="0"/>
                  </a:lnTo>
                  <a:lnTo>
                    <a:pt x="148" y="0"/>
                  </a:lnTo>
                  <a:lnTo>
                    <a:pt x="164" y="16"/>
                  </a:lnTo>
                  <a:lnTo>
                    <a:pt x="212" y="66"/>
                  </a:lnTo>
                  <a:lnTo>
                    <a:pt x="230" y="82"/>
                  </a:lnTo>
                  <a:close/>
                  <a:moveTo>
                    <a:pt x="182" y="250"/>
                  </a:moveTo>
                  <a:lnTo>
                    <a:pt x="182" y="250"/>
                  </a:lnTo>
                  <a:lnTo>
                    <a:pt x="174" y="254"/>
                  </a:lnTo>
                  <a:lnTo>
                    <a:pt x="166" y="254"/>
                  </a:lnTo>
                  <a:lnTo>
                    <a:pt x="166" y="254"/>
                  </a:lnTo>
                  <a:lnTo>
                    <a:pt x="162" y="254"/>
                  </a:lnTo>
                  <a:lnTo>
                    <a:pt x="158" y="250"/>
                  </a:lnTo>
                  <a:lnTo>
                    <a:pt x="158" y="250"/>
                  </a:lnTo>
                  <a:lnTo>
                    <a:pt x="156" y="246"/>
                  </a:lnTo>
                  <a:lnTo>
                    <a:pt x="156" y="242"/>
                  </a:lnTo>
                  <a:lnTo>
                    <a:pt x="156" y="242"/>
                  </a:lnTo>
                  <a:lnTo>
                    <a:pt x="156" y="236"/>
                  </a:lnTo>
                  <a:lnTo>
                    <a:pt x="156" y="236"/>
                  </a:lnTo>
                  <a:lnTo>
                    <a:pt x="158" y="230"/>
                  </a:lnTo>
                  <a:lnTo>
                    <a:pt x="172" y="160"/>
                  </a:lnTo>
                  <a:lnTo>
                    <a:pt x="158" y="160"/>
                  </a:lnTo>
                  <a:lnTo>
                    <a:pt x="144" y="166"/>
                  </a:lnTo>
                  <a:lnTo>
                    <a:pt x="144" y="166"/>
                  </a:lnTo>
                  <a:lnTo>
                    <a:pt x="134" y="162"/>
                  </a:lnTo>
                  <a:lnTo>
                    <a:pt x="134" y="162"/>
                  </a:lnTo>
                  <a:lnTo>
                    <a:pt x="128" y="160"/>
                  </a:lnTo>
                  <a:lnTo>
                    <a:pt x="128" y="160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14" y="158"/>
                  </a:lnTo>
                  <a:lnTo>
                    <a:pt x="114" y="158"/>
                  </a:lnTo>
                  <a:lnTo>
                    <a:pt x="100" y="160"/>
                  </a:lnTo>
                  <a:lnTo>
                    <a:pt x="88" y="164"/>
                  </a:lnTo>
                  <a:lnTo>
                    <a:pt x="88" y="164"/>
                  </a:lnTo>
                  <a:lnTo>
                    <a:pt x="76" y="170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58" y="190"/>
                  </a:lnTo>
                  <a:lnTo>
                    <a:pt x="52" y="202"/>
                  </a:lnTo>
                  <a:lnTo>
                    <a:pt x="52" y="202"/>
                  </a:lnTo>
                  <a:lnTo>
                    <a:pt x="50" y="214"/>
                  </a:lnTo>
                  <a:lnTo>
                    <a:pt x="48" y="228"/>
                  </a:lnTo>
                  <a:lnTo>
                    <a:pt x="48" y="228"/>
                  </a:lnTo>
                  <a:lnTo>
                    <a:pt x="48" y="238"/>
                  </a:lnTo>
                  <a:lnTo>
                    <a:pt x="50" y="246"/>
                  </a:lnTo>
                  <a:lnTo>
                    <a:pt x="52" y="252"/>
                  </a:lnTo>
                  <a:lnTo>
                    <a:pt x="56" y="258"/>
                  </a:lnTo>
                  <a:lnTo>
                    <a:pt x="56" y="258"/>
                  </a:lnTo>
                  <a:lnTo>
                    <a:pt x="62" y="264"/>
                  </a:lnTo>
                  <a:lnTo>
                    <a:pt x="68" y="268"/>
                  </a:lnTo>
                  <a:lnTo>
                    <a:pt x="74" y="270"/>
                  </a:lnTo>
                  <a:lnTo>
                    <a:pt x="82" y="270"/>
                  </a:lnTo>
                  <a:lnTo>
                    <a:pt x="82" y="270"/>
                  </a:lnTo>
                  <a:lnTo>
                    <a:pt x="92" y="268"/>
                  </a:lnTo>
                  <a:lnTo>
                    <a:pt x="100" y="266"/>
                  </a:lnTo>
                  <a:lnTo>
                    <a:pt x="100" y="266"/>
                  </a:lnTo>
                  <a:lnTo>
                    <a:pt x="110" y="260"/>
                  </a:lnTo>
                  <a:lnTo>
                    <a:pt x="122" y="254"/>
                  </a:lnTo>
                  <a:lnTo>
                    <a:pt x="122" y="254"/>
                  </a:lnTo>
                  <a:lnTo>
                    <a:pt x="122" y="262"/>
                  </a:lnTo>
                  <a:lnTo>
                    <a:pt x="126" y="266"/>
                  </a:lnTo>
                  <a:lnTo>
                    <a:pt x="132" y="270"/>
                  </a:lnTo>
                  <a:lnTo>
                    <a:pt x="142" y="270"/>
                  </a:lnTo>
                  <a:lnTo>
                    <a:pt x="142" y="270"/>
                  </a:lnTo>
                  <a:lnTo>
                    <a:pt x="160" y="268"/>
                  </a:lnTo>
                  <a:lnTo>
                    <a:pt x="160" y="268"/>
                  </a:lnTo>
                  <a:lnTo>
                    <a:pt x="182" y="262"/>
                  </a:lnTo>
                  <a:lnTo>
                    <a:pt x="182" y="250"/>
                  </a:lnTo>
                  <a:close/>
                  <a:moveTo>
                    <a:pt x="204" y="84"/>
                  </a:moveTo>
                  <a:lnTo>
                    <a:pt x="186" y="66"/>
                  </a:lnTo>
                  <a:lnTo>
                    <a:pt x="164" y="66"/>
                  </a:lnTo>
                  <a:lnTo>
                    <a:pt x="164" y="42"/>
                  </a:lnTo>
                  <a:lnTo>
                    <a:pt x="146" y="24"/>
                  </a:lnTo>
                  <a:lnTo>
                    <a:pt x="146" y="84"/>
                  </a:lnTo>
                  <a:lnTo>
                    <a:pt x="204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25" name="TextBox 308">
            <a:extLst>
              <a:ext uri="{FF2B5EF4-FFF2-40B4-BE49-F238E27FC236}">
                <a16:creationId xmlns:a16="http://schemas.microsoft.com/office/drawing/2014/main" id="{2FADD3E9-4046-4DD5-8200-CD9B4A733FD1}"/>
              </a:ext>
            </a:extLst>
          </p:cNvPr>
          <p:cNvSpPr txBox="1"/>
          <p:nvPr/>
        </p:nvSpPr>
        <p:spPr>
          <a:xfrm>
            <a:off x="10125169" y="2720877"/>
            <a:ext cx="152349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74320"/>
            <a:r>
              <a:rPr lang="en-US" sz="1200" dirty="0" err="1">
                <a:latin typeface="+mj-lt"/>
                <a:cs typeface="Arial" pitchFamily="34" charset="0"/>
              </a:rPr>
              <a:t>Algorithme</a:t>
            </a:r>
            <a:r>
              <a:rPr lang="en-US" sz="1200" dirty="0">
                <a:latin typeface="+mj-lt"/>
                <a:cs typeface="Arial" pitchFamily="34" charset="0"/>
              </a:rPr>
              <a:t>  </a:t>
            </a:r>
            <a:r>
              <a:rPr lang="en-US" sz="1200" dirty="0" err="1">
                <a:latin typeface="+mj-lt"/>
                <a:cs typeface="Arial" pitchFamily="34" charset="0"/>
              </a:rPr>
              <a:t>optimisé</a:t>
            </a:r>
            <a:r>
              <a:rPr lang="en-US" sz="1200" dirty="0">
                <a:latin typeface="+mj-lt"/>
                <a:cs typeface="Arial" pitchFamily="34" charset="0"/>
              </a:rPr>
              <a:t> </a:t>
            </a:r>
          </a:p>
        </p:txBody>
      </p:sp>
      <p:sp>
        <p:nvSpPr>
          <p:cNvPr id="226" name="TextBox 308">
            <a:extLst>
              <a:ext uri="{FF2B5EF4-FFF2-40B4-BE49-F238E27FC236}">
                <a16:creationId xmlns:a16="http://schemas.microsoft.com/office/drawing/2014/main" id="{DF804243-8D79-4D7D-B888-30341A95B656}"/>
              </a:ext>
            </a:extLst>
          </p:cNvPr>
          <p:cNvSpPr txBox="1"/>
          <p:nvPr/>
        </p:nvSpPr>
        <p:spPr>
          <a:xfrm>
            <a:off x="10056812" y="3352800"/>
            <a:ext cx="171733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74320"/>
            <a:r>
              <a:rPr lang="en-US" sz="1200" dirty="0" err="1">
                <a:latin typeface="+mj-lt"/>
                <a:cs typeface="Arial" pitchFamily="34" charset="0"/>
              </a:rPr>
              <a:t>Données</a:t>
            </a:r>
            <a:r>
              <a:rPr lang="en-US" sz="1200" dirty="0">
                <a:latin typeface="+mj-lt"/>
                <a:cs typeface="Arial" pitchFamily="34" charset="0"/>
              </a:rPr>
              <a:t> </a:t>
            </a:r>
            <a:r>
              <a:rPr lang="en-US" sz="1200" dirty="0" err="1">
                <a:latin typeface="+mj-lt"/>
                <a:cs typeface="Arial" pitchFamily="34" charset="0"/>
              </a:rPr>
              <a:t>générées</a:t>
            </a:r>
            <a:r>
              <a:rPr lang="en-US" sz="1200" dirty="0">
                <a:latin typeface="+mj-lt"/>
                <a:cs typeface="Arial" pitchFamily="34" charset="0"/>
              </a:rPr>
              <a:t> pour </a:t>
            </a:r>
          </a:p>
          <a:p>
            <a:pPr indent="-274320"/>
            <a:r>
              <a:rPr lang="en-US" sz="1200" dirty="0">
                <a:latin typeface="+mj-lt"/>
                <a:cs typeface="Arial" pitchFamily="34" charset="0"/>
              </a:rPr>
              <a:t>les </a:t>
            </a:r>
            <a:r>
              <a:rPr lang="en-US" sz="1200" dirty="0" err="1">
                <a:latin typeface="+mj-lt"/>
                <a:cs typeface="Arial" pitchFamily="34" charset="0"/>
              </a:rPr>
              <a:t>valeurs</a:t>
            </a:r>
            <a:r>
              <a:rPr lang="en-US" sz="1200" dirty="0">
                <a:latin typeface="+mj-lt"/>
                <a:cs typeface="Arial" pitchFamily="34" charset="0"/>
              </a:rPr>
              <a:t> </a:t>
            </a:r>
            <a:r>
              <a:rPr lang="en-US" sz="1200" dirty="0" err="1">
                <a:latin typeface="+mj-lt"/>
                <a:cs typeface="Arial" pitchFamily="34" charset="0"/>
              </a:rPr>
              <a:t>manquantes</a:t>
            </a:r>
            <a:endParaRPr lang="en-US" sz="12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75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60C6F-EEDF-4EB3-984B-B450DFFA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2771" y="6340475"/>
            <a:ext cx="609441" cy="365125"/>
          </a:xfrm>
        </p:spPr>
        <p:txBody>
          <a:bodyPr/>
          <a:lstStyle/>
          <a:p>
            <a:fld id="{7DC1BBB0-96F0-4077-A278-0F3FB5C104D3}" type="slidenum">
              <a:rPr lang="en-US" smtClean="0"/>
              <a:t>17</a:t>
            </a:fld>
            <a:endParaRPr lang="en-US" dirty="0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D451280F-E35A-4900-A3DC-FD0C929E9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871" y="55517"/>
            <a:ext cx="1699031" cy="192024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73B0DF12-D146-459C-A050-2EEC47C5DD07}"/>
              </a:ext>
            </a:extLst>
          </p:cNvPr>
          <p:cNvSpPr txBox="1"/>
          <p:nvPr/>
        </p:nvSpPr>
        <p:spPr>
          <a:xfrm>
            <a:off x="2017712" y="1477583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1ère </a:t>
            </a:r>
            <a:r>
              <a:rPr lang="en-US" dirty="0" err="1"/>
              <a:t>étape</a:t>
            </a:r>
            <a:r>
              <a:rPr lang="en-US" dirty="0"/>
              <a:t> : Energy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E14B705-CF17-467D-B7C4-F271B068488D}"/>
              </a:ext>
            </a:extLst>
          </p:cNvPr>
          <p:cNvSpPr txBox="1"/>
          <p:nvPr/>
        </p:nvSpPr>
        <p:spPr>
          <a:xfrm>
            <a:off x="2071052" y="1965259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Dummy Regressor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303326A-280D-4F84-B0C0-2EF335CA786F}"/>
              </a:ext>
            </a:extLst>
          </p:cNvPr>
          <p:cNvGrpSpPr/>
          <p:nvPr/>
        </p:nvGrpSpPr>
        <p:grpSpPr>
          <a:xfrm>
            <a:off x="1293812" y="2284692"/>
            <a:ext cx="3124200" cy="2058708"/>
            <a:chOff x="1293812" y="2456835"/>
            <a:chExt cx="5390358" cy="3200400"/>
          </a:xfrm>
        </p:grpSpPr>
        <p:pic>
          <p:nvPicPr>
            <p:cNvPr id="79" name="Picture 7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6C1388D-A8BC-4DEB-9C8E-790607473E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941"/>
            <a:stretch/>
          </p:blipFill>
          <p:spPr>
            <a:xfrm>
              <a:off x="1293812" y="2456835"/>
              <a:ext cx="5390358" cy="3200400"/>
            </a:xfrm>
            <a:prstGeom prst="rect">
              <a:avLst/>
            </a:prstGeom>
          </p:spPr>
        </p:pic>
        <p:pic>
          <p:nvPicPr>
            <p:cNvPr id="153" name="Picture 15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08F6339-AB83-41A7-828F-C10A0FC2C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797" t="92173" r="8260" b="2082"/>
            <a:stretch/>
          </p:blipFill>
          <p:spPr>
            <a:xfrm>
              <a:off x="1522412" y="2456835"/>
              <a:ext cx="381000" cy="210165"/>
            </a:xfrm>
            <a:prstGeom prst="rect">
              <a:avLst/>
            </a:prstGeom>
          </p:spPr>
        </p:pic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DEEC93D-429D-4A3D-9095-66769D8506BA}"/>
              </a:ext>
            </a:extLst>
          </p:cNvPr>
          <p:cNvSpPr txBox="1"/>
          <p:nvPr/>
        </p:nvSpPr>
        <p:spPr>
          <a:xfrm>
            <a:off x="5557298" y="1938890"/>
            <a:ext cx="381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Linear Regression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8B6829C-B6F8-44BB-B954-A4C083FCCD30}"/>
              </a:ext>
            </a:extLst>
          </p:cNvPr>
          <p:cNvGrpSpPr/>
          <p:nvPr/>
        </p:nvGrpSpPr>
        <p:grpSpPr>
          <a:xfrm>
            <a:off x="4875212" y="2209800"/>
            <a:ext cx="3108960" cy="2011680"/>
            <a:chOff x="4418012" y="2514600"/>
            <a:chExt cx="5487650" cy="3338393"/>
          </a:xfrm>
        </p:grpSpPr>
        <p:pic>
          <p:nvPicPr>
            <p:cNvPr id="83" name="Picture 82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BC137331-A8EA-4868-B088-792608BCCC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31"/>
            <a:stretch/>
          </p:blipFill>
          <p:spPr>
            <a:xfrm>
              <a:off x="4418012" y="2590800"/>
              <a:ext cx="5487650" cy="3262193"/>
            </a:xfrm>
            <a:prstGeom prst="rect">
              <a:avLst/>
            </a:prstGeom>
          </p:spPr>
        </p:pic>
        <p:pic>
          <p:nvPicPr>
            <p:cNvPr id="156" name="Picture 155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5596D689-E93D-4CE1-8A62-8F874B0D07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760" t="93628" r="7964" b="184"/>
            <a:stretch/>
          </p:blipFill>
          <p:spPr>
            <a:xfrm>
              <a:off x="4646612" y="2514600"/>
              <a:ext cx="454172" cy="226402"/>
            </a:xfrm>
            <a:prstGeom prst="rect">
              <a:avLst/>
            </a:prstGeom>
          </p:spPr>
        </p:pic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9766896B-ADC2-4F0E-8144-6E4A09688BBB}"/>
              </a:ext>
            </a:extLst>
          </p:cNvPr>
          <p:cNvSpPr txBox="1"/>
          <p:nvPr/>
        </p:nvSpPr>
        <p:spPr>
          <a:xfrm>
            <a:off x="9216803" y="1856035"/>
            <a:ext cx="381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Ridge Regression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586EB93-7085-49A4-81F0-D04211880FA0}"/>
              </a:ext>
            </a:extLst>
          </p:cNvPr>
          <p:cNvGrpSpPr/>
          <p:nvPr/>
        </p:nvGrpSpPr>
        <p:grpSpPr>
          <a:xfrm>
            <a:off x="1217612" y="4648200"/>
            <a:ext cx="3124200" cy="2103120"/>
            <a:chOff x="1231209" y="5319427"/>
            <a:chExt cx="5487650" cy="3272583"/>
          </a:xfrm>
        </p:grpSpPr>
        <p:pic>
          <p:nvPicPr>
            <p:cNvPr id="89" name="Picture 8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CC17997-72FB-4E3D-98EE-722F0B795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734"/>
            <a:stretch/>
          </p:blipFill>
          <p:spPr>
            <a:xfrm>
              <a:off x="1231209" y="5362855"/>
              <a:ext cx="5487650" cy="3229155"/>
            </a:xfrm>
            <a:prstGeom prst="rect">
              <a:avLst/>
            </a:prstGeom>
          </p:spPr>
        </p:pic>
        <p:pic>
          <p:nvPicPr>
            <p:cNvPr id="165" name="Picture 164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A72C68FF-C0E6-443F-95EC-CB2FE689B0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760" t="93628" r="7964" b="184"/>
            <a:stretch/>
          </p:blipFill>
          <p:spPr>
            <a:xfrm>
              <a:off x="1446262" y="5319427"/>
              <a:ext cx="454172" cy="226402"/>
            </a:xfrm>
            <a:prstGeom prst="rect">
              <a:avLst/>
            </a:prstGeom>
          </p:spPr>
        </p:pic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701D82A8-E7B7-48B8-9C7D-4DE293D69169}"/>
              </a:ext>
            </a:extLst>
          </p:cNvPr>
          <p:cNvSpPr txBox="1"/>
          <p:nvPr/>
        </p:nvSpPr>
        <p:spPr>
          <a:xfrm>
            <a:off x="2132012" y="4340423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ElasticNet</a:t>
            </a:r>
            <a:endParaRPr lang="en-US" sz="1400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D457A4D-8BEA-48B4-A58D-55534D607AA0}"/>
              </a:ext>
            </a:extLst>
          </p:cNvPr>
          <p:cNvGrpSpPr/>
          <p:nvPr/>
        </p:nvGrpSpPr>
        <p:grpSpPr>
          <a:xfrm>
            <a:off x="4917598" y="4676109"/>
            <a:ext cx="3108960" cy="2103120"/>
            <a:chOff x="4697099" y="4235159"/>
            <a:chExt cx="4963473" cy="3278505"/>
          </a:xfrm>
        </p:grpSpPr>
        <p:pic>
          <p:nvPicPr>
            <p:cNvPr id="92" name="Picture 91" descr="A close up of a map&#10;&#10;Description automatically generated">
              <a:extLst>
                <a:ext uri="{FF2B5EF4-FFF2-40B4-BE49-F238E27FC236}">
                  <a16:creationId xmlns:a16="http://schemas.microsoft.com/office/drawing/2014/main" id="{7D8757FB-8D61-49CB-A522-57DD3FBF8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736" t="10385" r="6284"/>
            <a:stretch/>
          </p:blipFill>
          <p:spPr>
            <a:xfrm>
              <a:off x="4722812" y="4235159"/>
              <a:ext cx="4937760" cy="3278505"/>
            </a:xfrm>
            <a:prstGeom prst="rect">
              <a:avLst/>
            </a:prstGeom>
          </p:spPr>
        </p:pic>
        <p:pic>
          <p:nvPicPr>
            <p:cNvPr id="227" name="Picture 226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9E853F11-E2DC-4AB1-9A75-08D90A68F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760" t="93628" r="10217" b="2090"/>
            <a:stretch/>
          </p:blipFill>
          <p:spPr>
            <a:xfrm>
              <a:off x="4697099" y="4262933"/>
              <a:ext cx="330513" cy="156667"/>
            </a:xfrm>
            <a:prstGeom prst="rect">
              <a:avLst/>
            </a:prstGeom>
          </p:spPr>
        </p:pic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CC007284-770D-4B75-9B49-FA163B2E559B}"/>
              </a:ext>
            </a:extLst>
          </p:cNvPr>
          <p:cNvSpPr txBox="1"/>
          <p:nvPr/>
        </p:nvSpPr>
        <p:spPr>
          <a:xfrm>
            <a:off x="5865814" y="4285477"/>
            <a:ext cx="381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SGD Regression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C27728F-C63F-4EF9-97DA-0A3861FDF49F}"/>
              </a:ext>
            </a:extLst>
          </p:cNvPr>
          <p:cNvGrpSpPr/>
          <p:nvPr/>
        </p:nvGrpSpPr>
        <p:grpSpPr>
          <a:xfrm>
            <a:off x="8243252" y="2209800"/>
            <a:ext cx="3108960" cy="2011680"/>
            <a:chOff x="7735888" y="2338642"/>
            <a:chExt cx="5001508" cy="3389027"/>
          </a:xfrm>
        </p:grpSpPr>
        <p:pic>
          <p:nvPicPr>
            <p:cNvPr id="157" name="Picture 156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550F4E94-6533-4EDE-9F98-EC803D86A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760" t="93628" r="7964" b="184"/>
            <a:stretch/>
          </p:blipFill>
          <p:spPr>
            <a:xfrm>
              <a:off x="7868487" y="2338642"/>
              <a:ext cx="454172" cy="226402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DAFCFEB3-DE9B-4291-9964-AD70BA4C6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616" t="9551" r="17323" b="4475"/>
            <a:stretch/>
          </p:blipFill>
          <p:spPr>
            <a:xfrm>
              <a:off x="7735888" y="2542131"/>
              <a:ext cx="5001508" cy="3185538"/>
            </a:xfrm>
            <a:prstGeom prst="rect">
              <a:avLst/>
            </a:prstGeom>
          </p:spPr>
        </p:pic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7CBA9604-A828-431F-B3AC-7A31E92EB7EB}"/>
              </a:ext>
            </a:extLst>
          </p:cNvPr>
          <p:cNvSpPr txBox="1"/>
          <p:nvPr/>
        </p:nvSpPr>
        <p:spPr>
          <a:xfrm>
            <a:off x="9142491" y="4296378"/>
            <a:ext cx="381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Decision Tree Regression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4876BD-4C61-48B7-86B9-3778A41D7BDD}"/>
              </a:ext>
            </a:extLst>
          </p:cNvPr>
          <p:cNvGrpSpPr/>
          <p:nvPr/>
        </p:nvGrpSpPr>
        <p:grpSpPr>
          <a:xfrm>
            <a:off x="8380412" y="4682994"/>
            <a:ext cx="3108960" cy="2053727"/>
            <a:chOff x="8228012" y="5352011"/>
            <a:chExt cx="3108960" cy="2053727"/>
          </a:xfrm>
        </p:grpSpPr>
        <p:pic>
          <p:nvPicPr>
            <p:cNvPr id="97" name="Picture 96" descr="A close up of a map&#10;&#10;Description automatically generated">
              <a:extLst>
                <a:ext uri="{FF2B5EF4-FFF2-40B4-BE49-F238E27FC236}">
                  <a16:creationId xmlns:a16="http://schemas.microsoft.com/office/drawing/2014/main" id="{A74B218A-E0FC-4361-9234-161BDB223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178" t="10566" r="5566"/>
            <a:stretch/>
          </p:blipFill>
          <p:spPr>
            <a:xfrm>
              <a:off x="8228012" y="5352011"/>
              <a:ext cx="3108960" cy="2053727"/>
            </a:xfrm>
            <a:prstGeom prst="rect">
              <a:avLst/>
            </a:prstGeom>
          </p:spPr>
        </p:pic>
        <p:pic>
          <p:nvPicPr>
            <p:cNvPr id="230" name="Picture 229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DC0D4186-8CDD-4A26-AF10-F1CFACF07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760" t="93628" r="7964" b="184"/>
            <a:stretch/>
          </p:blipFill>
          <p:spPr>
            <a:xfrm>
              <a:off x="8228012" y="5352011"/>
              <a:ext cx="282315" cy="134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736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60C6F-EEDF-4EB3-984B-B450DFFA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18</a:t>
            </a:fld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D451280F-E35A-4900-A3DC-FD0C929E9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871" y="55517"/>
            <a:ext cx="1699031" cy="192024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73B0DF12-D146-459C-A050-2EEC47C5DD07}"/>
              </a:ext>
            </a:extLst>
          </p:cNvPr>
          <p:cNvSpPr txBox="1"/>
          <p:nvPr/>
        </p:nvSpPr>
        <p:spPr>
          <a:xfrm>
            <a:off x="2055812" y="1532014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1ère </a:t>
            </a:r>
            <a:r>
              <a:rPr lang="en-US" dirty="0" err="1"/>
              <a:t>étape</a:t>
            </a:r>
            <a:r>
              <a:rPr lang="en-US" dirty="0"/>
              <a:t> : Energy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E01C39-8A0B-4BF9-91F3-039DA880A9BE}"/>
              </a:ext>
            </a:extLst>
          </p:cNvPr>
          <p:cNvSpPr txBox="1"/>
          <p:nvPr/>
        </p:nvSpPr>
        <p:spPr>
          <a:xfrm>
            <a:off x="2055812" y="2057400"/>
            <a:ext cx="381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Random Forest Regression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02DF95-7643-44F1-B707-74CABF586246}"/>
              </a:ext>
            </a:extLst>
          </p:cNvPr>
          <p:cNvGrpSpPr/>
          <p:nvPr/>
        </p:nvGrpSpPr>
        <p:grpSpPr>
          <a:xfrm>
            <a:off x="1678668" y="2423160"/>
            <a:ext cx="3200400" cy="2011680"/>
            <a:chOff x="2037895" y="2819400"/>
            <a:chExt cx="5029200" cy="307900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12997337-5824-4ADB-AB2B-DE8CBA922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415"/>
            <a:stretch/>
          </p:blipFill>
          <p:spPr>
            <a:xfrm>
              <a:off x="2037895" y="2894769"/>
              <a:ext cx="5029200" cy="3003631"/>
            </a:xfrm>
            <a:prstGeom prst="rect">
              <a:avLst/>
            </a:prstGeom>
          </p:spPr>
        </p:pic>
        <p:pic>
          <p:nvPicPr>
            <p:cNvPr id="22" name="Picture 21" descr="A close up of a map&#10;&#10;Description automatically generated">
              <a:extLst>
                <a:ext uri="{FF2B5EF4-FFF2-40B4-BE49-F238E27FC236}">
                  <a16:creationId xmlns:a16="http://schemas.microsoft.com/office/drawing/2014/main" id="{FC4DFD73-0333-444A-822C-DE6CAB6BF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020" t="91646" r="9037" b="1238"/>
            <a:stretch/>
          </p:blipFill>
          <p:spPr>
            <a:xfrm>
              <a:off x="2208212" y="2819400"/>
              <a:ext cx="381001" cy="26035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6ABCC30-DF67-4660-98A9-205B250CA7D3}"/>
              </a:ext>
            </a:extLst>
          </p:cNvPr>
          <p:cNvSpPr txBox="1"/>
          <p:nvPr/>
        </p:nvSpPr>
        <p:spPr>
          <a:xfrm>
            <a:off x="5637212" y="2057400"/>
            <a:ext cx="381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Extra Tree Regression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DC689C-7F60-46A1-B2F1-6C179D7495F8}"/>
              </a:ext>
            </a:extLst>
          </p:cNvPr>
          <p:cNvGrpSpPr/>
          <p:nvPr/>
        </p:nvGrpSpPr>
        <p:grpSpPr>
          <a:xfrm>
            <a:off x="4884636" y="2423160"/>
            <a:ext cx="3200400" cy="2011680"/>
            <a:chOff x="5180012" y="2362200"/>
            <a:chExt cx="4800600" cy="3429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EBB2CC-43A3-425F-8389-91F0B2BD1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31" t="9146" r="12540" b="4905"/>
            <a:stretch/>
          </p:blipFill>
          <p:spPr>
            <a:xfrm>
              <a:off x="5180012" y="2483757"/>
              <a:ext cx="4800600" cy="3307443"/>
            </a:xfrm>
            <a:prstGeom prst="rect">
              <a:avLst/>
            </a:prstGeom>
          </p:spPr>
        </p:pic>
        <p:pic>
          <p:nvPicPr>
            <p:cNvPr id="27" name="Picture 26" descr="A close up of a map&#10;&#10;Description automatically generated">
              <a:extLst>
                <a:ext uri="{FF2B5EF4-FFF2-40B4-BE49-F238E27FC236}">
                  <a16:creationId xmlns:a16="http://schemas.microsoft.com/office/drawing/2014/main" id="{C3E98631-6FCE-4601-9E6C-80AA3C3B7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020" t="91646" r="9037" b="1238"/>
            <a:stretch/>
          </p:blipFill>
          <p:spPr>
            <a:xfrm>
              <a:off x="5180012" y="2362200"/>
              <a:ext cx="381001" cy="26035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D6C026-3807-4106-B7AB-75193E48BF62}"/>
              </a:ext>
            </a:extLst>
          </p:cNvPr>
          <p:cNvGrpSpPr/>
          <p:nvPr/>
        </p:nvGrpSpPr>
        <p:grpSpPr>
          <a:xfrm>
            <a:off x="8380412" y="2458816"/>
            <a:ext cx="3200400" cy="2011680"/>
            <a:chOff x="8278131" y="2081112"/>
            <a:chExt cx="4964855" cy="3516416"/>
          </a:xfrm>
        </p:grpSpPr>
        <p:pic>
          <p:nvPicPr>
            <p:cNvPr id="23" name="Picture 22" descr="A close up of a map&#10;&#10;Description automatically generated">
              <a:extLst>
                <a:ext uri="{FF2B5EF4-FFF2-40B4-BE49-F238E27FC236}">
                  <a16:creationId xmlns:a16="http://schemas.microsoft.com/office/drawing/2014/main" id="{6035198E-8C4A-45F7-BBFC-B7B7AF6BC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020" t="91646" r="9037" b="1238"/>
            <a:stretch/>
          </p:blipFill>
          <p:spPr>
            <a:xfrm>
              <a:off x="8278131" y="2081112"/>
              <a:ext cx="381001" cy="2603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C13709C-F613-4902-A27D-4B312F1EA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013"/>
            <a:stretch/>
          </p:blipFill>
          <p:spPr>
            <a:xfrm>
              <a:off x="8290605" y="2286000"/>
              <a:ext cx="4952381" cy="3311528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AB785F7-325C-4862-82DD-8DC120F34FED}"/>
              </a:ext>
            </a:extLst>
          </p:cNvPr>
          <p:cNvSpPr txBox="1"/>
          <p:nvPr/>
        </p:nvSpPr>
        <p:spPr>
          <a:xfrm>
            <a:off x="8990012" y="2057400"/>
            <a:ext cx="381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Gradient Boosting Regression</a:t>
            </a:r>
          </a:p>
        </p:txBody>
      </p:sp>
    </p:spTree>
    <p:extLst>
      <p:ext uri="{BB962C8B-B14F-4D97-AF65-F5344CB8AC3E}">
        <p14:creationId xmlns:p14="http://schemas.microsoft.com/office/powerpoint/2010/main" val="64072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60C6F-EEDF-4EB3-984B-B450DFFA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19</a:t>
            </a:fld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D451280F-E35A-4900-A3DC-FD0C929E9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871" y="55517"/>
            <a:ext cx="1699031" cy="192024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73B0DF12-D146-459C-A050-2EEC47C5DD07}"/>
              </a:ext>
            </a:extLst>
          </p:cNvPr>
          <p:cNvSpPr txBox="1"/>
          <p:nvPr/>
        </p:nvSpPr>
        <p:spPr>
          <a:xfrm>
            <a:off x="2065062" y="1532014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1ère </a:t>
            </a:r>
            <a:r>
              <a:rPr lang="en-US" dirty="0" err="1"/>
              <a:t>étape</a:t>
            </a:r>
            <a:r>
              <a:rPr lang="en-US" dirty="0"/>
              <a:t> : Energy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4B13B86-5806-4D34-8E91-3A760E5C7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33" t="8389" r="8167" b="6786"/>
          <a:stretch/>
        </p:blipFill>
        <p:spPr>
          <a:xfrm>
            <a:off x="1293812" y="1893731"/>
            <a:ext cx="4802432" cy="246888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77772C-2967-4B7F-BE63-2BA257211C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31" t="8488" r="7685" b="8178"/>
          <a:stretch/>
        </p:blipFill>
        <p:spPr>
          <a:xfrm>
            <a:off x="6627813" y="1906789"/>
            <a:ext cx="4911212" cy="246888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0CCCE1-FF09-42FD-865C-0E79E10FD6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64" t="7812" r="7552" b="6647"/>
          <a:stretch/>
        </p:blipFill>
        <p:spPr>
          <a:xfrm>
            <a:off x="1293812" y="4362611"/>
            <a:ext cx="4847950" cy="24688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FB3DB9D-D3CA-4A05-B72E-5CBA880D560F}"/>
              </a:ext>
            </a:extLst>
          </p:cNvPr>
          <p:cNvSpPr/>
          <p:nvPr/>
        </p:nvSpPr>
        <p:spPr>
          <a:xfrm>
            <a:off x="5103812" y="2015723"/>
            <a:ext cx="457200" cy="22514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9EFB04-8BF8-4943-8DB9-8F723F10E815}"/>
              </a:ext>
            </a:extLst>
          </p:cNvPr>
          <p:cNvSpPr/>
          <p:nvPr/>
        </p:nvSpPr>
        <p:spPr>
          <a:xfrm>
            <a:off x="10514012" y="3429000"/>
            <a:ext cx="457200" cy="914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72C57C-A5BB-4164-8131-7FB83296175D}"/>
              </a:ext>
            </a:extLst>
          </p:cNvPr>
          <p:cNvSpPr/>
          <p:nvPr/>
        </p:nvSpPr>
        <p:spPr>
          <a:xfrm>
            <a:off x="5103812" y="4500919"/>
            <a:ext cx="457200" cy="22503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37203DA-9C20-49C6-A75E-81519336B1C8}"/>
              </a:ext>
            </a:extLst>
          </p:cNvPr>
          <p:cNvSpPr/>
          <p:nvPr/>
        </p:nvSpPr>
        <p:spPr>
          <a:xfrm>
            <a:off x="4837063" y="1676400"/>
            <a:ext cx="266749" cy="27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A5B5DCB-4BAA-4A63-9101-67AE326F74B2}"/>
              </a:ext>
            </a:extLst>
          </p:cNvPr>
          <p:cNvSpPr/>
          <p:nvPr/>
        </p:nvSpPr>
        <p:spPr>
          <a:xfrm>
            <a:off x="10514012" y="3078956"/>
            <a:ext cx="266749" cy="27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D74BFA-263A-42B5-B244-5E0841058DD0}"/>
              </a:ext>
            </a:extLst>
          </p:cNvPr>
          <p:cNvSpPr/>
          <p:nvPr/>
        </p:nvSpPr>
        <p:spPr>
          <a:xfrm>
            <a:off x="5561012" y="4298156"/>
            <a:ext cx="266749" cy="27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883D06-E79D-49FC-984C-29BD210D9C99}"/>
              </a:ext>
            </a:extLst>
          </p:cNvPr>
          <p:cNvSpPr txBox="1"/>
          <p:nvPr/>
        </p:nvSpPr>
        <p:spPr>
          <a:xfrm>
            <a:off x="6551613" y="4876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ExtraTrees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sélectionné</a:t>
            </a:r>
            <a:r>
              <a:rPr lang="en-US" dirty="0"/>
              <a:t> car :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940AC9C-3CA5-45CA-8211-69D26C5E1CAA}"/>
              </a:ext>
            </a:extLst>
          </p:cNvPr>
          <p:cNvSpPr/>
          <p:nvPr/>
        </p:nvSpPr>
        <p:spPr>
          <a:xfrm>
            <a:off x="6627812" y="5288756"/>
            <a:ext cx="266749" cy="27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6498EB-3A78-4633-BC41-88B4465242E9}"/>
              </a:ext>
            </a:extLst>
          </p:cNvPr>
          <p:cNvSpPr txBox="1"/>
          <p:nvPr/>
        </p:nvSpPr>
        <p:spPr>
          <a:xfrm>
            <a:off x="6932611" y="5233992"/>
            <a:ext cx="460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Meilleur R2 (avec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logarithmique</a:t>
            </a:r>
            <a:r>
              <a:rPr lang="en-US" dirty="0"/>
              <a:t>)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C6A819-55A7-4E3C-B184-19E476CFD32A}"/>
              </a:ext>
            </a:extLst>
          </p:cNvPr>
          <p:cNvSpPr/>
          <p:nvPr/>
        </p:nvSpPr>
        <p:spPr>
          <a:xfrm>
            <a:off x="6627812" y="5705232"/>
            <a:ext cx="266749" cy="27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19CC2E-ACA0-413E-9D0A-5D754D8C2257}"/>
              </a:ext>
            </a:extLst>
          </p:cNvPr>
          <p:cNvSpPr txBox="1"/>
          <p:nvPr/>
        </p:nvSpPr>
        <p:spPr>
          <a:xfrm>
            <a:off x="6932612" y="5650468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Temps </a:t>
            </a:r>
            <a:r>
              <a:rPr lang="en-US" dirty="0" err="1"/>
              <a:t>d’execution</a:t>
            </a:r>
            <a:r>
              <a:rPr lang="en-US" dirty="0"/>
              <a:t> bon au regard des </a:t>
            </a:r>
            <a:r>
              <a:rPr lang="en-US" dirty="0" err="1"/>
              <a:t>résultats</a:t>
            </a:r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8C7389E-D7C6-4FCE-B0C3-DAE2530EDB52}"/>
              </a:ext>
            </a:extLst>
          </p:cNvPr>
          <p:cNvSpPr/>
          <p:nvPr/>
        </p:nvSpPr>
        <p:spPr>
          <a:xfrm>
            <a:off x="6627812" y="6150764"/>
            <a:ext cx="266749" cy="27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A9404A-DF3B-470C-B732-36DBF21A3123}"/>
              </a:ext>
            </a:extLst>
          </p:cNvPr>
          <p:cNvSpPr txBox="1"/>
          <p:nvPr/>
        </p:nvSpPr>
        <p:spPr>
          <a:xfrm>
            <a:off x="6932612" y="609600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Bonne couverture des </a:t>
            </a:r>
            <a:r>
              <a:rPr lang="en-US" dirty="0" err="1"/>
              <a:t>données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6" y="0"/>
            <a:ext cx="9782801" cy="123983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ZoneTexte 7">
            <a:extLst>
              <a:ext uri="{FF2B5EF4-FFF2-40B4-BE49-F238E27FC236}">
                <a16:creationId xmlns:a16="http://schemas.microsoft.com/office/drawing/2014/main" id="{60E87FCF-41D2-4398-A91C-DC31B929698E}"/>
              </a:ext>
            </a:extLst>
          </p:cNvPr>
          <p:cNvSpPr txBox="1"/>
          <p:nvPr/>
        </p:nvSpPr>
        <p:spPr>
          <a:xfrm>
            <a:off x="2208156" y="1507779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Contexte</a:t>
            </a: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06837DEF-FE10-4950-A532-B2492C7B02D6}"/>
              </a:ext>
            </a:extLst>
          </p:cNvPr>
          <p:cNvSpPr txBox="1"/>
          <p:nvPr/>
        </p:nvSpPr>
        <p:spPr>
          <a:xfrm>
            <a:off x="2208156" y="2907268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Présentation des jeux de données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3AE538-CB77-41D5-8926-98B033B96B23}"/>
              </a:ext>
            </a:extLst>
          </p:cNvPr>
          <p:cNvSpPr txBox="1"/>
          <p:nvPr/>
        </p:nvSpPr>
        <p:spPr>
          <a:xfrm>
            <a:off x="2208156" y="35814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Préparation</a:t>
            </a:r>
          </a:p>
        </p:txBody>
      </p:sp>
      <p:sp>
        <p:nvSpPr>
          <p:cNvPr id="9" name="ZoneTexte 7">
            <a:extLst>
              <a:ext uri="{FF2B5EF4-FFF2-40B4-BE49-F238E27FC236}">
                <a16:creationId xmlns:a16="http://schemas.microsoft.com/office/drawing/2014/main" id="{FC21947F-4A89-4BB1-92DB-EEBDBD7D414C}"/>
              </a:ext>
            </a:extLst>
          </p:cNvPr>
          <p:cNvSpPr txBox="1"/>
          <p:nvPr/>
        </p:nvSpPr>
        <p:spPr>
          <a:xfrm>
            <a:off x="2208156" y="2236832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Approche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47524F89-3D3D-42EA-A8D6-957B0AA38EC8}"/>
              </a:ext>
            </a:extLst>
          </p:cNvPr>
          <p:cNvSpPr txBox="1">
            <a:spLocks/>
          </p:cNvSpPr>
          <p:nvPr/>
        </p:nvSpPr>
        <p:spPr>
          <a:xfrm>
            <a:off x="1590700" y="1447800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2DB78378-D59E-45FB-8BBF-7CF97D9D073B}"/>
              </a:ext>
            </a:extLst>
          </p:cNvPr>
          <p:cNvSpPr txBox="1">
            <a:spLocks/>
          </p:cNvSpPr>
          <p:nvPr/>
        </p:nvSpPr>
        <p:spPr>
          <a:xfrm>
            <a:off x="1590700" y="2806028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773430C1-D9D8-401A-8EFF-1243AB2618FD}"/>
              </a:ext>
            </a:extLst>
          </p:cNvPr>
          <p:cNvSpPr txBox="1">
            <a:spLocks/>
          </p:cNvSpPr>
          <p:nvPr/>
        </p:nvSpPr>
        <p:spPr>
          <a:xfrm>
            <a:off x="1598612" y="3485142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4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EAA799D7-3794-4B31-B82E-B24334894F56}"/>
              </a:ext>
            </a:extLst>
          </p:cNvPr>
          <p:cNvSpPr txBox="1">
            <a:spLocks/>
          </p:cNvSpPr>
          <p:nvPr/>
        </p:nvSpPr>
        <p:spPr>
          <a:xfrm>
            <a:off x="1590700" y="5522484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7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D346FA28-56D0-4647-851E-61C3778EA2FB}"/>
              </a:ext>
            </a:extLst>
          </p:cNvPr>
          <p:cNvSpPr txBox="1"/>
          <p:nvPr/>
        </p:nvSpPr>
        <p:spPr>
          <a:xfrm>
            <a:off x="2208156" y="5571466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Annexe : l’environnement technique</a:t>
            </a:r>
          </a:p>
        </p:txBody>
      </p:sp>
      <p:sp>
        <p:nvSpPr>
          <p:cNvPr id="30" name="ZoneTexte 7">
            <a:extLst>
              <a:ext uri="{FF2B5EF4-FFF2-40B4-BE49-F238E27FC236}">
                <a16:creationId xmlns:a16="http://schemas.microsoft.com/office/drawing/2014/main" id="{3681C640-B161-442C-B390-DD38A74AB1AE}"/>
              </a:ext>
            </a:extLst>
          </p:cNvPr>
          <p:cNvSpPr txBox="1"/>
          <p:nvPr/>
        </p:nvSpPr>
        <p:spPr>
          <a:xfrm>
            <a:off x="2208156" y="4278868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Machine Learning</a:t>
            </a:r>
          </a:p>
        </p:txBody>
      </p:sp>
      <p:sp>
        <p:nvSpPr>
          <p:cNvPr id="18" name="ZoneTexte 7">
            <a:extLst>
              <a:ext uri="{FF2B5EF4-FFF2-40B4-BE49-F238E27FC236}">
                <a16:creationId xmlns:a16="http://schemas.microsoft.com/office/drawing/2014/main" id="{FBDCF229-C5D3-4555-91F6-27F7E7CBBFF0}"/>
              </a:ext>
            </a:extLst>
          </p:cNvPr>
          <p:cNvSpPr txBox="1"/>
          <p:nvPr/>
        </p:nvSpPr>
        <p:spPr>
          <a:xfrm>
            <a:off x="2208156" y="494772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Prochaines étapes</a:t>
            </a: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38F01B8D-C18A-4D58-AD7F-0EA8A62B8806}"/>
              </a:ext>
            </a:extLst>
          </p:cNvPr>
          <p:cNvSpPr txBox="1">
            <a:spLocks/>
          </p:cNvSpPr>
          <p:nvPr/>
        </p:nvSpPr>
        <p:spPr>
          <a:xfrm>
            <a:off x="1590700" y="4843370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6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9413D0EA-FFA8-465A-8844-41E5D9D0A8DA}"/>
              </a:ext>
            </a:extLst>
          </p:cNvPr>
          <p:cNvSpPr txBox="1">
            <a:spLocks/>
          </p:cNvSpPr>
          <p:nvPr/>
        </p:nvSpPr>
        <p:spPr>
          <a:xfrm>
            <a:off x="1590700" y="2126914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0CA898C5-2117-4A4E-AA73-B7E4FA1EABD4}"/>
              </a:ext>
            </a:extLst>
          </p:cNvPr>
          <p:cNvSpPr txBox="1">
            <a:spLocks/>
          </p:cNvSpPr>
          <p:nvPr/>
        </p:nvSpPr>
        <p:spPr>
          <a:xfrm>
            <a:off x="1590700" y="4164256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D23D5-51E5-4A81-BF16-7BDDC5D5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60C6F-EEDF-4EB3-984B-B450DFFA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20</a:t>
            </a:fld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D451280F-E35A-4900-A3DC-FD0C929E9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871" y="55517"/>
            <a:ext cx="1699031" cy="192024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73B0DF12-D146-459C-A050-2EEC47C5DD07}"/>
              </a:ext>
            </a:extLst>
          </p:cNvPr>
          <p:cNvSpPr txBox="1"/>
          <p:nvPr/>
        </p:nvSpPr>
        <p:spPr>
          <a:xfrm>
            <a:off x="2074911" y="153087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2ème </a:t>
            </a:r>
            <a:r>
              <a:rPr lang="en-US" dirty="0" err="1"/>
              <a:t>étape</a:t>
            </a:r>
            <a:r>
              <a:rPr lang="en-US" dirty="0"/>
              <a:t> : Energy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ABCC30-DF67-4660-98A9-205B250CA7D3}"/>
              </a:ext>
            </a:extLst>
          </p:cNvPr>
          <p:cNvSpPr txBox="1"/>
          <p:nvPr/>
        </p:nvSpPr>
        <p:spPr>
          <a:xfrm>
            <a:off x="1674812" y="1905000"/>
            <a:ext cx="381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Extra Tree Regression avec outliers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DC689C-7F60-46A1-B2F1-6C179D7495F8}"/>
              </a:ext>
            </a:extLst>
          </p:cNvPr>
          <p:cNvGrpSpPr/>
          <p:nvPr/>
        </p:nvGrpSpPr>
        <p:grpSpPr>
          <a:xfrm>
            <a:off x="1446212" y="2057400"/>
            <a:ext cx="3200400" cy="1828800"/>
            <a:chOff x="5180012" y="2362200"/>
            <a:chExt cx="4800600" cy="3429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EBB2CC-43A3-425F-8389-91F0B2BD1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31" t="9146" r="12540" b="4905"/>
            <a:stretch/>
          </p:blipFill>
          <p:spPr>
            <a:xfrm>
              <a:off x="5180012" y="2483757"/>
              <a:ext cx="4800600" cy="3307443"/>
            </a:xfrm>
            <a:prstGeom prst="rect">
              <a:avLst/>
            </a:prstGeom>
          </p:spPr>
        </p:pic>
        <p:pic>
          <p:nvPicPr>
            <p:cNvPr id="27" name="Picture 26" descr="A close up of a map&#10;&#10;Description automatically generated">
              <a:extLst>
                <a:ext uri="{FF2B5EF4-FFF2-40B4-BE49-F238E27FC236}">
                  <a16:creationId xmlns:a16="http://schemas.microsoft.com/office/drawing/2014/main" id="{C3E98631-6FCE-4601-9E6C-80AA3C3B7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4020" t="91646" r="9037" b="1238"/>
            <a:stretch/>
          </p:blipFill>
          <p:spPr>
            <a:xfrm>
              <a:off x="5180012" y="2362200"/>
              <a:ext cx="381001" cy="260351"/>
            </a:xfrm>
            <a:prstGeom prst="rect">
              <a:avLst/>
            </a:prstGeom>
          </p:spPr>
        </p:pic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3693425E-D865-4F1D-85ED-C49D23A1C7B8}"/>
              </a:ext>
            </a:extLst>
          </p:cNvPr>
          <p:cNvSpPr/>
          <p:nvPr/>
        </p:nvSpPr>
        <p:spPr>
          <a:xfrm>
            <a:off x="4341812" y="3335480"/>
            <a:ext cx="228600" cy="22860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A4E9D17-1B4C-43C0-AECF-3C40ED05A7AF}"/>
              </a:ext>
            </a:extLst>
          </p:cNvPr>
          <p:cNvSpPr/>
          <p:nvPr/>
        </p:nvSpPr>
        <p:spPr>
          <a:xfrm>
            <a:off x="3069794" y="3408216"/>
            <a:ext cx="228600" cy="22860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73CEC-6FE2-4A0E-8DC9-1B39D9F66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397" y="2590800"/>
            <a:ext cx="6077732" cy="338328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13D208D-A2A7-4508-AA1B-DBCBA3957C25}"/>
              </a:ext>
            </a:extLst>
          </p:cNvPr>
          <p:cNvSpPr txBox="1"/>
          <p:nvPr/>
        </p:nvSpPr>
        <p:spPr>
          <a:xfrm>
            <a:off x="7542214" y="2052351"/>
            <a:ext cx="381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Identification des outliers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0D428C-5B03-440F-BE47-93FBABE0F07B}"/>
              </a:ext>
            </a:extLst>
          </p:cNvPr>
          <p:cNvGrpSpPr/>
          <p:nvPr/>
        </p:nvGrpSpPr>
        <p:grpSpPr>
          <a:xfrm>
            <a:off x="1253450" y="4419600"/>
            <a:ext cx="3474720" cy="1828800"/>
            <a:chOff x="1467484" y="4529636"/>
            <a:chExt cx="5147628" cy="3472100"/>
          </a:xfrm>
        </p:grpSpPr>
        <p:pic>
          <p:nvPicPr>
            <p:cNvPr id="49" name="Picture 48" descr="A close up of a map&#10;&#10;Description automatically generated">
              <a:extLst>
                <a:ext uri="{FF2B5EF4-FFF2-40B4-BE49-F238E27FC236}">
                  <a16:creationId xmlns:a16="http://schemas.microsoft.com/office/drawing/2014/main" id="{7E02176D-338E-4171-9937-9BF35F7E3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415" r="6196"/>
            <a:stretch/>
          </p:blipFill>
          <p:spPr>
            <a:xfrm>
              <a:off x="1467484" y="4724303"/>
              <a:ext cx="5147628" cy="3277433"/>
            </a:xfrm>
            <a:prstGeom prst="rect">
              <a:avLst/>
            </a:prstGeom>
          </p:spPr>
        </p:pic>
        <p:pic>
          <p:nvPicPr>
            <p:cNvPr id="50" name="Picture 49" descr="A close up of a map&#10;&#10;Description automatically generated">
              <a:extLst>
                <a:ext uri="{FF2B5EF4-FFF2-40B4-BE49-F238E27FC236}">
                  <a16:creationId xmlns:a16="http://schemas.microsoft.com/office/drawing/2014/main" id="{A73497CA-44DC-4C78-BA3E-5FD408D739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4703" t="93054" r="6196"/>
            <a:stretch/>
          </p:blipFill>
          <p:spPr>
            <a:xfrm>
              <a:off x="1674812" y="4529636"/>
              <a:ext cx="499428" cy="254121"/>
            </a:xfrm>
            <a:prstGeom prst="rect">
              <a:avLst/>
            </a:prstGeom>
          </p:spPr>
        </p:pic>
      </p:grp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D7626ED0-0F5C-492C-8308-AD3275C648BD}"/>
              </a:ext>
            </a:extLst>
          </p:cNvPr>
          <p:cNvSpPr/>
          <p:nvPr/>
        </p:nvSpPr>
        <p:spPr>
          <a:xfrm rot="1665919">
            <a:off x="4838616" y="2410274"/>
            <a:ext cx="609600" cy="30777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89D989-6FE4-4617-9742-96BAFD31AF52}"/>
              </a:ext>
            </a:extLst>
          </p:cNvPr>
          <p:cNvSpPr/>
          <p:nvPr/>
        </p:nvSpPr>
        <p:spPr>
          <a:xfrm>
            <a:off x="4608463" y="2133600"/>
            <a:ext cx="266749" cy="27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869B21-78E6-476C-AA54-B35DACF108BF}"/>
              </a:ext>
            </a:extLst>
          </p:cNvPr>
          <p:cNvSpPr/>
          <p:nvPr/>
        </p:nvSpPr>
        <p:spPr>
          <a:xfrm>
            <a:off x="4646612" y="6324600"/>
            <a:ext cx="266749" cy="27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3" name="Arrow: Curved Down 52">
            <a:extLst>
              <a:ext uri="{FF2B5EF4-FFF2-40B4-BE49-F238E27FC236}">
                <a16:creationId xmlns:a16="http://schemas.microsoft.com/office/drawing/2014/main" id="{73B3834A-8D99-4142-8B06-5C6B38DF9702}"/>
              </a:ext>
            </a:extLst>
          </p:cNvPr>
          <p:cNvSpPr/>
          <p:nvPr/>
        </p:nvSpPr>
        <p:spPr>
          <a:xfrm rot="9595224">
            <a:off x="4680920" y="5962692"/>
            <a:ext cx="609600" cy="30777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5C7DAC-22E4-4841-B243-0F728A7B3A18}"/>
              </a:ext>
            </a:extLst>
          </p:cNvPr>
          <p:cNvSpPr txBox="1"/>
          <p:nvPr/>
        </p:nvSpPr>
        <p:spPr>
          <a:xfrm>
            <a:off x="1674812" y="4267200"/>
            <a:ext cx="381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Extra Tree Regression sans outliers</a:t>
            </a:r>
          </a:p>
        </p:txBody>
      </p:sp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A6DC3305-2C52-4382-9E7F-37044E9B0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713003"/>
              </p:ext>
            </p:extLst>
          </p:nvPr>
        </p:nvGraphicFramePr>
        <p:xfrm>
          <a:off x="2027238" y="6248400"/>
          <a:ext cx="2286000" cy="396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08681957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0715409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700" dirty="0"/>
                        <a:t>R2 Score (no log)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SMAPE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40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700" dirty="0"/>
                        <a:t>0.9411664179150365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23.55269271584376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810667"/>
                  </a:ext>
                </a:extLst>
              </a:tr>
            </a:tbl>
          </a:graphicData>
        </a:graphic>
      </p:graphicFrame>
      <p:graphicFrame>
        <p:nvGraphicFramePr>
          <p:cNvPr id="29" name="Table 7">
            <a:extLst>
              <a:ext uri="{FF2B5EF4-FFF2-40B4-BE49-F238E27FC236}">
                <a16:creationId xmlns:a16="http://schemas.microsoft.com/office/drawing/2014/main" id="{31505664-BA70-43CA-84F9-F6AC72766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362636"/>
              </p:ext>
            </p:extLst>
          </p:nvPr>
        </p:nvGraphicFramePr>
        <p:xfrm>
          <a:off x="2055812" y="3886200"/>
          <a:ext cx="2286000" cy="396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08681957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0715409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700" dirty="0"/>
                        <a:t>R2 Score (no log)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SMAPE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40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700" dirty="0"/>
                        <a:t>0.6194145930865151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23.698713771324854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810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5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60C6F-EEDF-4EB3-984B-B450DFFA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21</a:t>
            </a:fld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D451280F-E35A-4900-A3DC-FD0C929E9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871" y="55517"/>
            <a:ext cx="1699031" cy="192024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73B0DF12-D146-459C-A050-2EEC47C5DD07}"/>
              </a:ext>
            </a:extLst>
          </p:cNvPr>
          <p:cNvSpPr txBox="1"/>
          <p:nvPr/>
        </p:nvSpPr>
        <p:spPr>
          <a:xfrm>
            <a:off x="2074911" y="153087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2ème </a:t>
            </a:r>
            <a:r>
              <a:rPr lang="en-US" dirty="0" err="1"/>
              <a:t>étape</a:t>
            </a:r>
            <a:r>
              <a:rPr lang="en-US" dirty="0"/>
              <a:t> :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DDEC2-B904-4B6B-9130-CA81985AA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8" y="1975757"/>
            <a:ext cx="3324210" cy="4754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7C8713-4EDF-4385-9EC7-3B88FC3F9730}"/>
              </a:ext>
            </a:extLst>
          </p:cNvPr>
          <p:cNvSpPr/>
          <p:nvPr/>
        </p:nvSpPr>
        <p:spPr>
          <a:xfrm>
            <a:off x="3198812" y="4038600"/>
            <a:ext cx="152400" cy="1005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1EF2BB-C09C-4BA1-A524-9585F911F709}"/>
              </a:ext>
            </a:extLst>
          </p:cNvPr>
          <p:cNvSpPr txBox="1"/>
          <p:nvPr/>
        </p:nvSpPr>
        <p:spPr>
          <a:xfrm>
            <a:off x="5850966" y="3715434"/>
            <a:ext cx="3970070" cy="646331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D’un point de </a:t>
            </a:r>
            <a:r>
              <a:rPr lang="en-US" sz="1200" dirty="0" err="1"/>
              <a:t>vue</a:t>
            </a:r>
            <a:r>
              <a:rPr lang="en-US" sz="1200" dirty="0"/>
              <a:t> importance, </a:t>
            </a:r>
            <a:r>
              <a:rPr lang="en-US" sz="1200" dirty="0" err="1"/>
              <a:t>l’energyScore</a:t>
            </a:r>
            <a:r>
              <a:rPr lang="en-US" sz="1200" dirty="0"/>
              <a:t> arrive </a:t>
            </a:r>
            <a:r>
              <a:rPr lang="en-US" sz="1200" dirty="0" err="1"/>
              <a:t>en</a:t>
            </a:r>
            <a:r>
              <a:rPr lang="en-US" sz="1200" dirty="0"/>
              <a:t> 7ème position sur 18.. Comme </a:t>
            </a:r>
            <a:r>
              <a:rPr lang="en-US" sz="1200" dirty="0" err="1"/>
              <a:t>présenti</a:t>
            </a:r>
            <a:r>
              <a:rPr lang="en-US" sz="1200" dirty="0"/>
              <a:t>, </a:t>
            </a:r>
            <a:r>
              <a:rPr lang="en-US" sz="1200" dirty="0" err="1"/>
              <a:t>sa</a:t>
            </a:r>
            <a:r>
              <a:rPr lang="en-US" sz="1200" dirty="0"/>
              <a:t> pertinence </a:t>
            </a:r>
            <a:r>
              <a:rPr lang="en-US" sz="1200" dirty="0" err="1"/>
              <a:t>est</a:t>
            </a:r>
            <a:r>
              <a:rPr lang="en-US" sz="1200" dirty="0"/>
              <a:t> </a:t>
            </a:r>
            <a:r>
              <a:rPr lang="en-US" sz="1200" dirty="0" err="1"/>
              <a:t>limité</a:t>
            </a:r>
            <a:r>
              <a:rPr lang="en-US" sz="1200" dirty="0"/>
              <a:t> et </a:t>
            </a:r>
            <a:r>
              <a:rPr lang="en-US" sz="1200" dirty="0" err="1"/>
              <a:t>présente</a:t>
            </a:r>
            <a:r>
              <a:rPr lang="en-US" sz="1200" dirty="0"/>
              <a:t> </a:t>
            </a:r>
            <a:r>
              <a:rPr lang="en-US" sz="1200" dirty="0" err="1"/>
              <a:t>peu</a:t>
            </a:r>
            <a:r>
              <a:rPr lang="en-US" sz="1200" dirty="0"/>
              <a:t> </a:t>
            </a:r>
            <a:r>
              <a:rPr lang="en-US" sz="1200" dirty="0" err="1"/>
              <a:t>d’intérêt</a:t>
            </a:r>
            <a:r>
              <a:rPr lang="en-US" sz="1200" dirty="0"/>
              <a:t>.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EABE48DF-1724-47F0-BF03-82F33E676693}"/>
              </a:ext>
            </a:extLst>
          </p:cNvPr>
          <p:cNvSpPr/>
          <p:nvPr/>
        </p:nvSpPr>
        <p:spPr>
          <a:xfrm rot="16200000" flipV="1">
            <a:off x="3229054" y="3844087"/>
            <a:ext cx="448056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60C6F-EEDF-4EB3-984B-B450DFFA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22</a:t>
            </a:fld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D451280F-E35A-4900-A3DC-FD0C929E9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871" y="55517"/>
            <a:ext cx="1699031" cy="192024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73B0DF12-D146-459C-A050-2EEC47C5DD07}"/>
              </a:ext>
            </a:extLst>
          </p:cNvPr>
          <p:cNvSpPr txBox="1"/>
          <p:nvPr/>
        </p:nvSpPr>
        <p:spPr>
          <a:xfrm>
            <a:off x="2074911" y="153087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2ère </a:t>
            </a:r>
            <a:r>
              <a:rPr lang="en-US" dirty="0" err="1"/>
              <a:t>étape</a:t>
            </a:r>
            <a:r>
              <a:rPr lang="en-US" dirty="0"/>
              <a:t> : Energy : </a:t>
            </a:r>
            <a:r>
              <a:rPr lang="en-US" dirty="0" err="1"/>
              <a:t>Hyperparamètres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B120F4-E9E2-4DCB-A721-205FE877DF99}"/>
              </a:ext>
            </a:extLst>
          </p:cNvPr>
          <p:cNvSpPr/>
          <p:nvPr/>
        </p:nvSpPr>
        <p:spPr>
          <a:xfrm>
            <a:off x="2084209" y="2286000"/>
            <a:ext cx="85822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Best score : 0.9295826758300855</a:t>
            </a:r>
          </a:p>
          <a:p>
            <a:r>
              <a:rPr lang="en-US" dirty="0"/>
              <a:t>Best params : {'</a:t>
            </a:r>
            <a:r>
              <a:rPr lang="en-US" dirty="0" err="1"/>
              <a:t>max_features</a:t>
            </a:r>
            <a:r>
              <a:rPr lang="en-US" dirty="0"/>
              <a:t>': 6, '</a:t>
            </a:r>
            <a:r>
              <a:rPr lang="en-US" dirty="0" err="1"/>
              <a:t>n_estimators</a:t>
            </a:r>
            <a:r>
              <a:rPr lang="en-US" dirty="0"/>
              <a:t>': 500}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B26F0A-C89B-4756-8590-F6E6D184824E}"/>
              </a:ext>
            </a:extLst>
          </p:cNvPr>
          <p:cNvSpPr/>
          <p:nvPr/>
        </p:nvSpPr>
        <p:spPr>
          <a:xfrm>
            <a:off x="2132012" y="2240756"/>
            <a:ext cx="266749" cy="27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B5CDCC-7CC0-4C82-A913-F053C6B2D7C2}"/>
              </a:ext>
            </a:extLst>
          </p:cNvPr>
          <p:cNvSpPr txBox="1"/>
          <p:nvPr/>
        </p:nvSpPr>
        <p:spPr>
          <a:xfrm>
            <a:off x="2513012" y="2209800"/>
            <a:ext cx="358140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Hyperparamètres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B71C5AF-9277-436D-BE91-6711157D23BC}"/>
              </a:ext>
            </a:extLst>
          </p:cNvPr>
          <p:cNvSpPr/>
          <p:nvPr/>
        </p:nvSpPr>
        <p:spPr>
          <a:xfrm>
            <a:off x="2132012" y="3307556"/>
            <a:ext cx="266749" cy="27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5222A2-6B0A-4614-8F67-B9A787EBD41A}"/>
              </a:ext>
            </a:extLst>
          </p:cNvPr>
          <p:cNvSpPr txBox="1"/>
          <p:nvPr/>
        </p:nvSpPr>
        <p:spPr>
          <a:xfrm>
            <a:off x="2513012" y="3276600"/>
            <a:ext cx="487680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Données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estimées</a:t>
            </a:r>
            <a:r>
              <a:rPr lang="en-US" b="1" dirty="0">
                <a:solidFill>
                  <a:schemeClr val="bg1"/>
                </a:solidFill>
              </a:rPr>
              <a:t> avec </a:t>
            </a:r>
            <a:r>
              <a:rPr lang="en-US" b="1" dirty="0" err="1">
                <a:solidFill>
                  <a:schemeClr val="bg1"/>
                </a:solidFill>
              </a:rPr>
              <a:t>n_estimators</a:t>
            </a:r>
            <a:r>
              <a:rPr lang="en-US" b="1" dirty="0">
                <a:solidFill>
                  <a:schemeClr val="bg1"/>
                </a:solidFill>
              </a:rPr>
              <a:t> à 1000 </a:t>
            </a:r>
          </a:p>
        </p:txBody>
      </p:sp>
    </p:spTree>
    <p:extLst>
      <p:ext uri="{BB962C8B-B14F-4D97-AF65-F5344CB8AC3E}">
        <p14:creationId xmlns:p14="http://schemas.microsoft.com/office/powerpoint/2010/main" val="5707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151F66-C123-4294-9A7C-1D26C729A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13" t="8157" r="9364" b="7489"/>
          <a:stretch/>
        </p:blipFill>
        <p:spPr>
          <a:xfrm>
            <a:off x="1141412" y="4252596"/>
            <a:ext cx="4830503" cy="2468880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4926A03-A931-4908-A861-7265EA78C9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40" t="7489" r="8114" b="5567"/>
          <a:stretch/>
        </p:blipFill>
        <p:spPr>
          <a:xfrm>
            <a:off x="6627812" y="1939722"/>
            <a:ext cx="4722141" cy="2468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DF77D5-F02C-4A6B-9DED-372B41FAA2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96" t="6949" r="8164" b="7534"/>
          <a:stretch/>
        </p:blipFill>
        <p:spPr>
          <a:xfrm>
            <a:off x="1256146" y="1845109"/>
            <a:ext cx="4783229" cy="2468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60C6F-EEDF-4EB3-984B-B450DFFA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23</a:t>
            </a:fld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D451280F-E35A-4900-A3DC-FD0C929E9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5871" y="55517"/>
            <a:ext cx="1699031" cy="192024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73B0DF12-D146-459C-A050-2EEC47C5DD07}"/>
              </a:ext>
            </a:extLst>
          </p:cNvPr>
          <p:cNvSpPr txBox="1"/>
          <p:nvPr/>
        </p:nvSpPr>
        <p:spPr>
          <a:xfrm>
            <a:off x="2065062" y="1532014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1ère </a:t>
            </a:r>
            <a:r>
              <a:rPr lang="en-US" dirty="0" err="1"/>
              <a:t>étape</a:t>
            </a:r>
            <a:r>
              <a:rPr lang="en-US" dirty="0"/>
              <a:t> : GHG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B3DB9D-D3CA-4A05-B72E-5CBA880D560F}"/>
              </a:ext>
            </a:extLst>
          </p:cNvPr>
          <p:cNvSpPr/>
          <p:nvPr/>
        </p:nvSpPr>
        <p:spPr>
          <a:xfrm>
            <a:off x="5027612" y="2015723"/>
            <a:ext cx="457200" cy="22514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9EFB04-8BF8-4943-8DB9-8F723F10E815}"/>
              </a:ext>
            </a:extLst>
          </p:cNvPr>
          <p:cNvSpPr/>
          <p:nvPr/>
        </p:nvSpPr>
        <p:spPr>
          <a:xfrm>
            <a:off x="10361612" y="3217623"/>
            <a:ext cx="457200" cy="10495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72C57C-A5BB-4164-8131-7FB83296175D}"/>
              </a:ext>
            </a:extLst>
          </p:cNvPr>
          <p:cNvSpPr/>
          <p:nvPr/>
        </p:nvSpPr>
        <p:spPr>
          <a:xfrm>
            <a:off x="5027612" y="4379003"/>
            <a:ext cx="457200" cy="22503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37203DA-9C20-49C6-A75E-81519336B1C8}"/>
              </a:ext>
            </a:extLst>
          </p:cNvPr>
          <p:cNvSpPr/>
          <p:nvPr/>
        </p:nvSpPr>
        <p:spPr>
          <a:xfrm>
            <a:off x="4837063" y="1676400"/>
            <a:ext cx="266749" cy="27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A5B5DCB-4BAA-4A63-9101-67AE326F74B2}"/>
              </a:ext>
            </a:extLst>
          </p:cNvPr>
          <p:cNvSpPr/>
          <p:nvPr/>
        </p:nvSpPr>
        <p:spPr>
          <a:xfrm>
            <a:off x="10361612" y="2819400"/>
            <a:ext cx="266749" cy="27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AD74BFA-263A-42B5-B244-5E0841058DD0}"/>
              </a:ext>
            </a:extLst>
          </p:cNvPr>
          <p:cNvSpPr/>
          <p:nvPr/>
        </p:nvSpPr>
        <p:spPr>
          <a:xfrm>
            <a:off x="5561012" y="4298156"/>
            <a:ext cx="266749" cy="27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883D06-E79D-49FC-984C-29BD210D9C99}"/>
              </a:ext>
            </a:extLst>
          </p:cNvPr>
          <p:cNvSpPr txBox="1"/>
          <p:nvPr/>
        </p:nvSpPr>
        <p:spPr>
          <a:xfrm>
            <a:off x="6551613" y="4876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ExtraTrees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sélectionné</a:t>
            </a:r>
            <a:r>
              <a:rPr lang="en-US" dirty="0"/>
              <a:t> car :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940AC9C-3CA5-45CA-8211-69D26C5E1CAA}"/>
              </a:ext>
            </a:extLst>
          </p:cNvPr>
          <p:cNvSpPr/>
          <p:nvPr/>
        </p:nvSpPr>
        <p:spPr>
          <a:xfrm>
            <a:off x="6627812" y="5288756"/>
            <a:ext cx="266749" cy="27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6498EB-3A78-4633-BC41-88B4465242E9}"/>
              </a:ext>
            </a:extLst>
          </p:cNvPr>
          <p:cNvSpPr txBox="1"/>
          <p:nvPr/>
        </p:nvSpPr>
        <p:spPr>
          <a:xfrm>
            <a:off x="6932612" y="5233992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Meilleur R2 (avec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logarithmique</a:t>
            </a:r>
            <a:r>
              <a:rPr lang="en-US" dirty="0"/>
              <a:t>)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C6A819-55A7-4E3C-B184-19E476CFD32A}"/>
              </a:ext>
            </a:extLst>
          </p:cNvPr>
          <p:cNvSpPr/>
          <p:nvPr/>
        </p:nvSpPr>
        <p:spPr>
          <a:xfrm>
            <a:off x="6627812" y="5705232"/>
            <a:ext cx="266749" cy="27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19CC2E-ACA0-413E-9D0A-5D754D8C2257}"/>
              </a:ext>
            </a:extLst>
          </p:cNvPr>
          <p:cNvSpPr txBox="1"/>
          <p:nvPr/>
        </p:nvSpPr>
        <p:spPr>
          <a:xfrm>
            <a:off x="6932612" y="5650468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Temps </a:t>
            </a:r>
            <a:r>
              <a:rPr lang="en-US" dirty="0" err="1"/>
              <a:t>d’execution</a:t>
            </a:r>
            <a:r>
              <a:rPr lang="en-US" dirty="0"/>
              <a:t> bon au regard des </a:t>
            </a:r>
            <a:r>
              <a:rPr lang="en-US" dirty="0" err="1"/>
              <a:t>résultats</a:t>
            </a:r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8C7389E-D7C6-4FCE-B0C3-DAE2530EDB52}"/>
              </a:ext>
            </a:extLst>
          </p:cNvPr>
          <p:cNvSpPr/>
          <p:nvPr/>
        </p:nvSpPr>
        <p:spPr>
          <a:xfrm>
            <a:off x="6627812" y="6150764"/>
            <a:ext cx="266749" cy="27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A9404A-DF3B-470C-B732-36DBF21A3123}"/>
              </a:ext>
            </a:extLst>
          </p:cNvPr>
          <p:cNvSpPr txBox="1"/>
          <p:nvPr/>
        </p:nvSpPr>
        <p:spPr>
          <a:xfrm>
            <a:off x="6932612" y="609600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Bonne couverture des </a:t>
            </a:r>
            <a:r>
              <a:rPr lang="en-US" dirty="0" err="1"/>
              <a:t>données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08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E193B4-CF61-4197-A51F-079B9219BF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3" t="5407" r="21709"/>
          <a:stretch/>
        </p:blipFill>
        <p:spPr>
          <a:xfrm>
            <a:off x="1476600" y="2209800"/>
            <a:ext cx="3170012" cy="2011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60C6F-EEDF-4EB3-984B-B450DFFA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24</a:t>
            </a:fld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D451280F-E35A-4900-A3DC-FD0C929E9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871" y="55517"/>
            <a:ext cx="1699031" cy="192024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73B0DF12-D146-459C-A050-2EEC47C5DD07}"/>
              </a:ext>
            </a:extLst>
          </p:cNvPr>
          <p:cNvSpPr txBox="1"/>
          <p:nvPr/>
        </p:nvSpPr>
        <p:spPr>
          <a:xfrm>
            <a:off x="2074911" y="153087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2ème </a:t>
            </a:r>
            <a:r>
              <a:rPr lang="en-US" dirty="0" err="1"/>
              <a:t>étape</a:t>
            </a:r>
            <a:r>
              <a:rPr lang="en-US" dirty="0"/>
              <a:t> : GHG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ABCC30-DF67-4660-98A9-205B250CA7D3}"/>
              </a:ext>
            </a:extLst>
          </p:cNvPr>
          <p:cNvSpPr txBox="1"/>
          <p:nvPr/>
        </p:nvSpPr>
        <p:spPr>
          <a:xfrm>
            <a:off x="1674812" y="1905000"/>
            <a:ext cx="381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Extra Tree Regression avec GHG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693425E-D865-4F1D-85ED-C49D23A1C7B8}"/>
              </a:ext>
            </a:extLst>
          </p:cNvPr>
          <p:cNvSpPr/>
          <p:nvPr/>
        </p:nvSpPr>
        <p:spPr>
          <a:xfrm>
            <a:off x="4341812" y="3657600"/>
            <a:ext cx="228600" cy="22860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A4E9D17-1B4C-43C0-AECF-3C40ED05A7AF}"/>
              </a:ext>
            </a:extLst>
          </p:cNvPr>
          <p:cNvSpPr/>
          <p:nvPr/>
        </p:nvSpPr>
        <p:spPr>
          <a:xfrm>
            <a:off x="3503612" y="3657600"/>
            <a:ext cx="228600" cy="22860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3D208D-A2A7-4508-AA1B-DBCBA3957C25}"/>
              </a:ext>
            </a:extLst>
          </p:cNvPr>
          <p:cNvSpPr txBox="1"/>
          <p:nvPr/>
        </p:nvSpPr>
        <p:spPr>
          <a:xfrm>
            <a:off x="6864757" y="2415322"/>
            <a:ext cx="381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Identification des outliers</a:t>
            </a: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D7626ED0-0F5C-492C-8308-AD3275C648BD}"/>
              </a:ext>
            </a:extLst>
          </p:cNvPr>
          <p:cNvSpPr/>
          <p:nvPr/>
        </p:nvSpPr>
        <p:spPr>
          <a:xfrm rot="1665919">
            <a:off x="4838616" y="2410274"/>
            <a:ext cx="609600" cy="30777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89D989-6FE4-4617-9742-96BAFD31AF52}"/>
              </a:ext>
            </a:extLst>
          </p:cNvPr>
          <p:cNvSpPr/>
          <p:nvPr/>
        </p:nvSpPr>
        <p:spPr>
          <a:xfrm>
            <a:off x="4608463" y="2133600"/>
            <a:ext cx="266749" cy="27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3869B21-78E6-476C-AA54-B35DACF108BF}"/>
              </a:ext>
            </a:extLst>
          </p:cNvPr>
          <p:cNvSpPr/>
          <p:nvPr/>
        </p:nvSpPr>
        <p:spPr>
          <a:xfrm>
            <a:off x="11161663" y="3657600"/>
            <a:ext cx="266749" cy="27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3" name="Arrow: Curved Down 52">
            <a:extLst>
              <a:ext uri="{FF2B5EF4-FFF2-40B4-BE49-F238E27FC236}">
                <a16:creationId xmlns:a16="http://schemas.microsoft.com/office/drawing/2014/main" id="{73B3834A-8D99-4142-8B06-5C6B38DF9702}"/>
              </a:ext>
            </a:extLst>
          </p:cNvPr>
          <p:cNvSpPr/>
          <p:nvPr/>
        </p:nvSpPr>
        <p:spPr>
          <a:xfrm rot="5556664">
            <a:off x="10575039" y="3662207"/>
            <a:ext cx="609600" cy="30777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5C7DAC-22E4-4841-B243-0F728A7B3A18}"/>
              </a:ext>
            </a:extLst>
          </p:cNvPr>
          <p:cNvSpPr txBox="1"/>
          <p:nvPr/>
        </p:nvSpPr>
        <p:spPr>
          <a:xfrm>
            <a:off x="7466012" y="3733800"/>
            <a:ext cx="381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Extra Tree Regression sans outliers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18E59BD-6364-425C-85DF-59458EA5BF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55" r="6966"/>
          <a:stretch/>
        </p:blipFill>
        <p:spPr>
          <a:xfrm>
            <a:off x="7318830" y="4037376"/>
            <a:ext cx="3117697" cy="2011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F40BEC-39DD-41CD-BDCB-4E5AC9687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499" y="2801112"/>
            <a:ext cx="5635487" cy="640080"/>
          </a:xfrm>
          <a:prstGeom prst="rect">
            <a:avLst/>
          </a:prstGeom>
        </p:spPr>
      </p:pic>
      <p:graphicFrame>
        <p:nvGraphicFramePr>
          <p:cNvPr id="19" name="Table 7">
            <a:extLst>
              <a:ext uri="{FF2B5EF4-FFF2-40B4-BE49-F238E27FC236}">
                <a16:creationId xmlns:a16="http://schemas.microsoft.com/office/drawing/2014/main" id="{E4D7CAE1-659C-415F-BE2B-627AA6EDA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529610"/>
              </p:ext>
            </p:extLst>
          </p:nvPr>
        </p:nvGraphicFramePr>
        <p:xfrm>
          <a:off x="2055812" y="4251960"/>
          <a:ext cx="2286000" cy="396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08681957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0715409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700" dirty="0"/>
                        <a:t>R2 Score (no log)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SMAPE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40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700" dirty="0"/>
                        <a:t>0.6224492981514331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23.70099636173587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810667"/>
                  </a:ext>
                </a:extLst>
              </a:tr>
            </a:tbl>
          </a:graphicData>
        </a:graphic>
      </p:graphicFrame>
      <p:graphicFrame>
        <p:nvGraphicFramePr>
          <p:cNvPr id="21" name="Table 7">
            <a:extLst>
              <a:ext uri="{FF2B5EF4-FFF2-40B4-BE49-F238E27FC236}">
                <a16:creationId xmlns:a16="http://schemas.microsoft.com/office/drawing/2014/main" id="{D51484B4-9361-48A4-9EE3-623921FD4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275303"/>
              </p:ext>
            </p:extLst>
          </p:nvPr>
        </p:nvGraphicFramePr>
        <p:xfrm>
          <a:off x="7847012" y="6080760"/>
          <a:ext cx="2286000" cy="411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08681957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0715409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700" dirty="0"/>
                        <a:t>R2 Score (no log)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SMAPE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40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0.94213323731237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23.55720410962813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810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68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60C6F-EEDF-4EB3-984B-B450DFFA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25</a:t>
            </a:fld>
            <a:endParaRPr lang="en-US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D451280F-E35A-4900-A3DC-FD0C929E9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871" y="55517"/>
            <a:ext cx="1699031" cy="192024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73B0DF12-D146-459C-A050-2EEC47C5DD07}"/>
              </a:ext>
            </a:extLst>
          </p:cNvPr>
          <p:cNvSpPr txBox="1"/>
          <p:nvPr/>
        </p:nvSpPr>
        <p:spPr>
          <a:xfrm>
            <a:off x="2074911" y="153087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2ère </a:t>
            </a:r>
            <a:r>
              <a:rPr lang="en-US" dirty="0" err="1"/>
              <a:t>étape</a:t>
            </a:r>
            <a:r>
              <a:rPr lang="en-US" dirty="0"/>
              <a:t> : GHG : </a:t>
            </a:r>
            <a:r>
              <a:rPr lang="en-US" dirty="0" err="1"/>
              <a:t>Hyperparamètres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B120F4-E9E2-4DCB-A721-205FE877DF99}"/>
              </a:ext>
            </a:extLst>
          </p:cNvPr>
          <p:cNvSpPr/>
          <p:nvPr/>
        </p:nvSpPr>
        <p:spPr>
          <a:xfrm>
            <a:off x="2084209" y="2286000"/>
            <a:ext cx="85822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Best score :  0.9293377567117144 </a:t>
            </a:r>
          </a:p>
          <a:p>
            <a:r>
              <a:rPr lang="en-US" dirty="0"/>
              <a:t>Best params : {'</a:t>
            </a:r>
            <a:r>
              <a:rPr lang="en-US" dirty="0" err="1"/>
              <a:t>max_features</a:t>
            </a:r>
            <a:r>
              <a:rPr lang="en-US"/>
              <a:t>’: 5, </a:t>
            </a:r>
            <a:r>
              <a:rPr lang="en-US" dirty="0"/>
              <a:t>'</a:t>
            </a:r>
            <a:r>
              <a:rPr lang="en-US" dirty="0" err="1"/>
              <a:t>n_estimators</a:t>
            </a:r>
            <a:r>
              <a:rPr lang="en-US" dirty="0"/>
              <a:t>': 500}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B26F0A-C89B-4756-8590-F6E6D184824E}"/>
              </a:ext>
            </a:extLst>
          </p:cNvPr>
          <p:cNvSpPr/>
          <p:nvPr/>
        </p:nvSpPr>
        <p:spPr>
          <a:xfrm>
            <a:off x="2132012" y="2240756"/>
            <a:ext cx="266749" cy="27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B5CDCC-7CC0-4C82-A913-F053C6B2D7C2}"/>
              </a:ext>
            </a:extLst>
          </p:cNvPr>
          <p:cNvSpPr txBox="1"/>
          <p:nvPr/>
        </p:nvSpPr>
        <p:spPr>
          <a:xfrm>
            <a:off x="2513012" y="2209800"/>
            <a:ext cx="358140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Hyperparamètres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B71C5AF-9277-436D-BE91-6711157D23BC}"/>
              </a:ext>
            </a:extLst>
          </p:cNvPr>
          <p:cNvSpPr/>
          <p:nvPr/>
        </p:nvSpPr>
        <p:spPr>
          <a:xfrm>
            <a:off x="2132012" y="3307556"/>
            <a:ext cx="266749" cy="273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5222A2-6B0A-4614-8F67-B9A787EBD41A}"/>
              </a:ext>
            </a:extLst>
          </p:cNvPr>
          <p:cNvSpPr txBox="1"/>
          <p:nvPr/>
        </p:nvSpPr>
        <p:spPr>
          <a:xfrm>
            <a:off x="2513012" y="3276600"/>
            <a:ext cx="487680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Données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estimées</a:t>
            </a:r>
            <a:r>
              <a:rPr lang="en-US" b="1" dirty="0">
                <a:solidFill>
                  <a:schemeClr val="bg1"/>
                </a:solidFill>
              </a:rPr>
              <a:t> avec </a:t>
            </a:r>
            <a:r>
              <a:rPr lang="en-US" b="1" dirty="0" err="1">
                <a:solidFill>
                  <a:schemeClr val="bg1"/>
                </a:solidFill>
              </a:rPr>
              <a:t>n_estimators</a:t>
            </a:r>
            <a:r>
              <a:rPr lang="en-US" b="1" dirty="0">
                <a:solidFill>
                  <a:schemeClr val="bg1"/>
                </a:solidFill>
              </a:rPr>
              <a:t> à 1000 </a:t>
            </a:r>
          </a:p>
        </p:txBody>
      </p:sp>
    </p:spTree>
    <p:extLst>
      <p:ext uri="{BB962C8B-B14F-4D97-AF65-F5344CB8AC3E}">
        <p14:creationId xmlns:p14="http://schemas.microsoft.com/office/powerpoint/2010/main" val="421040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/>
          <a:p>
            <a:r>
              <a:rPr lang="en-US" dirty="0"/>
              <a:t>6) </a:t>
            </a:r>
            <a:r>
              <a:rPr lang="en-US" dirty="0" err="1"/>
              <a:t>Prochaines</a:t>
            </a:r>
            <a:r>
              <a:rPr lang="en-US" dirty="0"/>
              <a:t> </a:t>
            </a:r>
            <a:r>
              <a:rPr lang="en-US" dirty="0" err="1"/>
              <a:t>étapes</a:t>
            </a:r>
            <a:endParaRPr lang="en-US" dirty="0"/>
          </a:p>
        </p:txBody>
      </p:sp>
      <p:sp>
        <p:nvSpPr>
          <p:cNvPr id="22" name="Text Box 30">
            <a:extLst>
              <a:ext uri="{FF2B5EF4-FFF2-40B4-BE49-F238E27FC236}">
                <a16:creationId xmlns:a16="http://schemas.microsoft.com/office/drawing/2014/main" id="{1A7FB0BE-4D8D-4B29-8E0C-B5F4A69F667F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46612" y="2438400"/>
            <a:ext cx="6120000" cy="2057400"/>
          </a:xfrm>
          <a:prstGeom prst="rect">
            <a:avLst/>
          </a:prstGeom>
          <a:noFill/>
          <a:ln w="127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108000" tIns="108000" rIns="108000" bIns="10800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b="1" dirty="0" err="1"/>
              <a:t>Récupérer</a:t>
            </a:r>
            <a:r>
              <a:rPr lang="en-US" sz="1600" b="1" dirty="0"/>
              <a:t> les </a:t>
            </a:r>
            <a:r>
              <a:rPr lang="en-US" sz="1600" b="1" dirty="0" err="1"/>
              <a:t>données</a:t>
            </a:r>
            <a:r>
              <a:rPr lang="en-US" sz="1600" b="1" dirty="0"/>
              <a:t> des </a:t>
            </a:r>
            <a:r>
              <a:rPr lang="en-US" sz="1600" b="1" dirty="0" err="1"/>
              <a:t>années</a:t>
            </a:r>
            <a:r>
              <a:rPr lang="en-US" sz="1600" b="1" dirty="0"/>
              <a:t> 2017 à 2019 sur le site </a:t>
            </a:r>
            <a:r>
              <a:rPr lang="en-US" sz="1600" b="1" dirty="0" err="1"/>
              <a:t>OpenData</a:t>
            </a:r>
            <a:r>
              <a:rPr lang="en-US" sz="1600" b="1" dirty="0"/>
              <a:t> de la </a:t>
            </a:r>
            <a:r>
              <a:rPr lang="en-US" sz="1600" b="1" dirty="0" err="1"/>
              <a:t>ville</a:t>
            </a:r>
            <a:r>
              <a:rPr lang="en-US" sz="1600" b="1" dirty="0"/>
              <a:t> de Seattle. </a:t>
            </a:r>
          </a:p>
          <a:p>
            <a:pPr marL="285750" indent="-2857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b="1" dirty="0" err="1"/>
              <a:t>Intégrer</a:t>
            </a:r>
            <a:r>
              <a:rPr lang="en-US" sz="1600" b="1" dirty="0"/>
              <a:t> </a:t>
            </a:r>
            <a:r>
              <a:rPr lang="en-US" sz="1600" b="1" dirty="0" err="1"/>
              <a:t>une</a:t>
            </a:r>
            <a:r>
              <a:rPr lang="en-US" sz="1600" b="1" dirty="0"/>
              <a:t> </a:t>
            </a:r>
            <a:r>
              <a:rPr lang="en-US" sz="1600" b="1" dirty="0" err="1"/>
              <a:t>seule</a:t>
            </a:r>
            <a:r>
              <a:rPr lang="en-US" sz="1600" b="1" dirty="0"/>
              <a:t> </a:t>
            </a:r>
            <a:r>
              <a:rPr lang="en-US" sz="1600" b="1" dirty="0" err="1"/>
              <a:t>fois</a:t>
            </a:r>
            <a:r>
              <a:rPr lang="en-US" sz="1600" b="1" dirty="0"/>
              <a:t> un </a:t>
            </a:r>
            <a:r>
              <a:rPr lang="en-US" sz="1600" b="1" dirty="0" err="1"/>
              <a:t>batiment</a:t>
            </a:r>
            <a:r>
              <a:rPr lang="en-US" sz="1600" b="1" dirty="0"/>
              <a:t> </a:t>
            </a:r>
            <a:r>
              <a:rPr lang="en-US" sz="1600" b="1" dirty="0" err="1"/>
              <a:t>donné</a:t>
            </a:r>
            <a:r>
              <a:rPr lang="en-US" sz="1600" b="1" dirty="0"/>
              <a:t> dans le </a:t>
            </a:r>
            <a:r>
              <a:rPr lang="en-US" sz="1600" b="1" dirty="0" err="1"/>
              <a:t>modèle</a:t>
            </a:r>
            <a:endParaRPr lang="en-US" sz="1600" b="1" dirty="0"/>
          </a:p>
          <a:p>
            <a:pPr marL="285750" indent="-2857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b="1" dirty="0" err="1"/>
              <a:t>Récupérer</a:t>
            </a:r>
            <a:r>
              <a:rPr lang="en-US" sz="1600" b="1" dirty="0"/>
              <a:t> des </a:t>
            </a:r>
            <a:r>
              <a:rPr lang="en-US" sz="1600" b="1" dirty="0" err="1"/>
              <a:t>données</a:t>
            </a:r>
            <a:r>
              <a:rPr lang="en-US" sz="1600" b="1" dirty="0"/>
              <a:t> </a:t>
            </a:r>
            <a:r>
              <a:rPr lang="en-US" sz="1600" b="1" dirty="0" err="1"/>
              <a:t>complémentaires</a:t>
            </a:r>
            <a:r>
              <a:rPr lang="en-US" sz="1600" b="1" dirty="0"/>
              <a:t> </a:t>
            </a:r>
            <a:r>
              <a:rPr lang="en-US" sz="1600" b="1" dirty="0" err="1"/>
              <a:t>permettant</a:t>
            </a:r>
            <a:r>
              <a:rPr lang="en-US" sz="1600" b="1" dirty="0"/>
              <a:t> de </a:t>
            </a:r>
            <a:r>
              <a:rPr lang="en-US" sz="1600" b="1" dirty="0" err="1"/>
              <a:t>mieux</a:t>
            </a:r>
            <a:r>
              <a:rPr lang="en-US" sz="1600" b="1" dirty="0"/>
              <a:t> </a:t>
            </a:r>
            <a:r>
              <a:rPr lang="en-US" sz="1600" b="1" dirty="0" err="1"/>
              <a:t>gérer</a:t>
            </a:r>
            <a:r>
              <a:rPr lang="en-US" sz="1600" b="1" dirty="0"/>
              <a:t> les outliers (</a:t>
            </a:r>
            <a:r>
              <a:rPr lang="en-US" sz="1600" b="1" dirty="0" err="1"/>
              <a:t>Nombre</a:t>
            </a:r>
            <a:r>
              <a:rPr lang="en-US" sz="1600" b="1" dirty="0"/>
              <a:t> de </a:t>
            </a:r>
            <a:r>
              <a:rPr lang="en-US" sz="1600" b="1" dirty="0" err="1"/>
              <a:t>lits</a:t>
            </a:r>
            <a:r>
              <a:rPr lang="en-US" sz="1600" b="1" dirty="0"/>
              <a:t>, </a:t>
            </a:r>
            <a:r>
              <a:rPr lang="en-US" sz="1600" b="1" dirty="0" err="1"/>
              <a:t>nombre</a:t>
            </a:r>
            <a:r>
              <a:rPr lang="en-US" sz="1600" b="1" dirty="0"/>
              <a:t> </a:t>
            </a:r>
            <a:r>
              <a:rPr lang="en-US" sz="1600" b="1" dirty="0" err="1"/>
              <a:t>d’employés</a:t>
            </a:r>
            <a:r>
              <a:rPr lang="en-US" sz="1600" b="1" dirty="0"/>
              <a:t> pour les </a:t>
            </a:r>
            <a:r>
              <a:rPr lang="en-US" sz="1600" b="1" dirty="0" err="1"/>
              <a:t>hôpitaux</a:t>
            </a:r>
            <a:r>
              <a:rPr lang="en-US" sz="1600" b="1" dirty="0"/>
              <a:t>, </a:t>
            </a:r>
            <a:r>
              <a:rPr lang="en-US" sz="1600" b="1" dirty="0" err="1"/>
              <a:t>Nombre</a:t>
            </a:r>
            <a:r>
              <a:rPr lang="en-US" sz="1600" b="1" dirty="0"/>
              <a:t> </a:t>
            </a:r>
            <a:r>
              <a:rPr lang="en-US" sz="1600" b="1" dirty="0" err="1"/>
              <a:t>d’étudiants</a:t>
            </a:r>
            <a:r>
              <a:rPr lang="en-US" sz="1600" b="1" dirty="0"/>
              <a:t>, </a:t>
            </a:r>
            <a:r>
              <a:rPr lang="en-US" sz="1600" b="1" dirty="0" err="1"/>
              <a:t>nombre</a:t>
            </a:r>
            <a:r>
              <a:rPr lang="en-US" sz="1600" b="1" dirty="0"/>
              <a:t> de </a:t>
            </a:r>
            <a:r>
              <a:rPr lang="en-US" sz="1600" b="1" dirty="0" err="1"/>
              <a:t>professeurs</a:t>
            </a:r>
            <a:r>
              <a:rPr lang="en-US" sz="1600" b="1" dirty="0"/>
              <a:t> pour les campus,….)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1B8AF5-5E0A-4354-9421-19708B8EA5FE}"/>
              </a:ext>
            </a:extLst>
          </p:cNvPr>
          <p:cNvSpPr/>
          <p:nvPr/>
        </p:nvSpPr>
        <p:spPr>
          <a:xfrm>
            <a:off x="1674812" y="2438400"/>
            <a:ext cx="2544596" cy="205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2000" b="1" dirty="0">
                <a:solidFill>
                  <a:schemeClr val="bg1"/>
                </a:solidFill>
                <a:latin typeface="+mj-lt"/>
              </a:rPr>
              <a:t>Amélioration du modèle</a:t>
            </a:r>
            <a:endParaRPr lang="en-GB" sz="20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E831824-672D-472F-9BEA-54854BF3F1F4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4219408" y="3467100"/>
            <a:ext cx="42720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7D0909-115A-481B-BDF2-7C493C0F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2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150191"/>
            <a:ext cx="9782801" cy="1239837"/>
          </a:xfrm>
        </p:spPr>
        <p:txBody>
          <a:bodyPr/>
          <a:lstStyle/>
          <a:p>
            <a:r>
              <a:rPr lang="en-US" dirty="0"/>
              <a:t>7) </a:t>
            </a:r>
            <a:r>
              <a:rPr lang="en-US" dirty="0" err="1"/>
              <a:t>Environnement</a:t>
            </a:r>
            <a:r>
              <a:rPr lang="en-US" dirty="0"/>
              <a:t> technique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BA10FE-30F2-4C9A-9472-8A848C5C7BE3}"/>
              </a:ext>
            </a:extLst>
          </p:cNvPr>
          <p:cNvGrpSpPr/>
          <p:nvPr/>
        </p:nvGrpSpPr>
        <p:grpSpPr>
          <a:xfrm>
            <a:off x="3732212" y="1905000"/>
            <a:ext cx="5000626" cy="4409314"/>
            <a:chOff x="522164" y="2185207"/>
            <a:chExt cx="5000626" cy="3196045"/>
          </a:xfrm>
        </p:grpSpPr>
        <p:sp>
          <p:nvSpPr>
            <p:cNvPr id="11" name="Freeform 94">
              <a:extLst>
                <a:ext uri="{FF2B5EF4-FFF2-40B4-BE49-F238E27FC236}">
                  <a16:creationId xmlns:a16="http://schemas.microsoft.com/office/drawing/2014/main" id="{89E53686-279D-40B2-9EB5-971B1382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677" y="3598490"/>
              <a:ext cx="2227262" cy="1782762"/>
            </a:xfrm>
            <a:custGeom>
              <a:avLst/>
              <a:gdLst/>
              <a:ahLst/>
              <a:cxnLst>
                <a:cxn ang="0">
                  <a:pos x="1402" y="1122"/>
                </a:cxn>
                <a:cxn ang="0">
                  <a:pos x="1402" y="162"/>
                </a:cxn>
                <a:cxn ang="0">
                  <a:pos x="795" y="162"/>
                </a:cxn>
                <a:cxn ang="0">
                  <a:pos x="700" y="0"/>
                </a:cxn>
                <a:cxn ang="0">
                  <a:pos x="614" y="162"/>
                </a:cxn>
                <a:cxn ang="0">
                  <a:pos x="0" y="162"/>
                </a:cxn>
                <a:cxn ang="0">
                  <a:pos x="0" y="1122"/>
                </a:cxn>
                <a:cxn ang="0">
                  <a:pos x="1402" y="1122"/>
                </a:cxn>
              </a:cxnLst>
              <a:rect l="0" t="0" r="r" b="b"/>
              <a:pathLst>
                <a:path w="1403" h="1123">
                  <a:moveTo>
                    <a:pt x="1402" y="1122"/>
                  </a:moveTo>
                  <a:lnTo>
                    <a:pt x="1402" y="162"/>
                  </a:lnTo>
                  <a:lnTo>
                    <a:pt x="795" y="162"/>
                  </a:lnTo>
                  <a:lnTo>
                    <a:pt x="700" y="0"/>
                  </a:lnTo>
                  <a:lnTo>
                    <a:pt x="614" y="162"/>
                  </a:lnTo>
                  <a:lnTo>
                    <a:pt x="0" y="162"/>
                  </a:lnTo>
                  <a:lnTo>
                    <a:pt x="0" y="1122"/>
                  </a:lnTo>
                  <a:lnTo>
                    <a:pt x="1402" y="1122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2" name="Freeform 101">
              <a:extLst>
                <a:ext uri="{FF2B5EF4-FFF2-40B4-BE49-F238E27FC236}">
                  <a16:creationId xmlns:a16="http://schemas.microsoft.com/office/drawing/2014/main" id="{3FEF9E02-4F27-40C3-A7BE-32C8C2CE2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64" y="3868365"/>
              <a:ext cx="2551113" cy="15128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2"/>
                </a:cxn>
                <a:cxn ang="0">
                  <a:pos x="1401" y="952"/>
                </a:cxn>
                <a:cxn ang="0">
                  <a:pos x="1401" y="556"/>
                </a:cxn>
                <a:cxn ang="0">
                  <a:pos x="1606" y="472"/>
                </a:cxn>
                <a:cxn ang="0">
                  <a:pos x="1401" y="395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607" h="953">
                  <a:moveTo>
                    <a:pt x="0" y="0"/>
                  </a:moveTo>
                  <a:lnTo>
                    <a:pt x="0" y="952"/>
                  </a:lnTo>
                  <a:lnTo>
                    <a:pt x="1401" y="952"/>
                  </a:lnTo>
                  <a:lnTo>
                    <a:pt x="1401" y="556"/>
                  </a:lnTo>
                  <a:lnTo>
                    <a:pt x="1606" y="472"/>
                  </a:lnTo>
                  <a:lnTo>
                    <a:pt x="1401" y="395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Systèmes d’exploitation</a:t>
              </a:r>
            </a:p>
          </p:txBody>
        </p:sp>
        <p:sp>
          <p:nvSpPr>
            <p:cNvPr id="13" name="Freeform 102">
              <a:extLst>
                <a:ext uri="{FF2B5EF4-FFF2-40B4-BE49-F238E27FC236}">
                  <a16:creationId xmlns:a16="http://schemas.microsoft.com/office/drawing/2014/main" id="{A47C8FD8-EEBA-455B-921B-EFB4FA93C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677" y="2185207"/>
              <a:ext cx="2225675" cy="1781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8"/>
                </a:cxn>
                <a:cxn ang="0">
                  <a:pos x="606" y="958"/>
                </a:cxn>
                <a:cxn ang="0">
                  <a:pos x="700" y="1121"/>
                </a:cxn>
                <a:cxn ang="0">
                  <a:pos x="786" y="958"/>
                </a:cxn>
                <a:cxn ang="0">
                  <a:pos x="1401" y="958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402" h="1122">
                  <a:moveTo>
                    <a:pt x="0" y="0"/>
                  </a:moveTo>
                  <a:lnTo>
                    <a:pt x="0" y="958"/>
                  </a:lnTo>
                  <a:lnTo>
                    <a:pt x="606" y="958"/>
                  </a:lnTo>
                  <a:lnTo>
                    <a:pt x="700" y="1121"/>
                  </a:lnTo>
                  <a:lnTo>
                    <a:pt x="786" y="958"/>
                  </a:lnTo>
                  <a:lnTo>
                    <a:pt x="1401" y="958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marR="0" lvl="0" indent="-1714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Freeform 109">
              <a:extLst>
                <a:ext uri="{FF2B5EF4-FFF2-40B4-BE49-F238E27FC236}">
                  <a16:creationId xmlns:a16="http://schemas.microsoft.com/office/drawing/2014/main" id="{665AC553-1865-473C-A4D2-13014457E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239" y="2199902"/>
              <a:ext cx="2552700" cy="1514475"/>
            </a:xfrm>
            <a:custGeom>
              <a:avLst/>
              <a:gdLst/>
              <a:ahLst/>
              <a:cxnLst>
                <a:cxn ang="0">
                  <a:pos x="1607" y="0"/>
                </a:cxn>
                <a:cxn ang="0">
                  <a:pos x="1607" y="951"/>
                </a:cxn>
                <a:cxn ang="0">
                  <a:pos x="946" y="953"/>
                </a:cxn>
                <a:cxn ang="0">
                  <a:pos x="905" y="873"/>
                </a:cxn>
                <a:cxn ang="0">
                  <a:pos x="867" y="953"/>
                </a:cxn>
                <a:cxn ang="0">
                  <a:pos x="204" y="951"/>
                </a:cxn>
                <a:cxn ang="0">
                  <a:pos x="204" y="556"/>
                </a:cxn>
                <a:cxn ang="0">
                  <a:pos x="0" y="472"/>
                </a:cxn>
                <a:cxn ang="0">
                  <a:pos x="204" y="394"/>
                </a:cxn>
                <a:cxn ang="0">
                  <a:pos x="204" y="0"/>
                </a:cxn>
                <a:cxn ang="0">
                  <a:pos x="1607" y="0"/>
                </a:cxn>
              </a:cxnLst>
              <a:rect l="0" t="0" r="r" b="b"/>
              <a:pathLst>
                <a:path w="1608" h="954">
                  <a:moveTo>
                    <a:pt x="1607" y="0"/>
                  </a:moveTo>
                  <a:lnTo>
                    <a:pt x="1607" y="951"/>
                  </a:lnTo>
                  <a:lnTo>
                    <a:pt x="946" y="953"/>
                  </a:lnTo>
                  <a:lnTo>
                    <a:pt x="905" y="873"/>
                  </a:lnTo>
                  <a:lnTo>
                    <a:pt x="867" y="953"/>
                  </a:lnTo>
                  <a:lnTo>
                    <a:pt x="204" y="951"/>
                  </a:lnTo>
                  <a:lnTo>
                    <a:pt x="204" y="556"/>
                  </a:lnTo>
                  <a:lnTo>
                    <a:pt x="0" y="472"/>
                  </a:lnTo>
                  <a:lnTo>
                    <a:pt x="204" y="394"/>
                  </a:lnTo>
                  <a:lnTo>
                    <a:pt x="204" y="0"/>
                  </a:lnTo>
                  <a:lnTo>
                    <a:pt x="1607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50824F-A1B5-483E-AE53-F2CD19143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64" y="2230065"/>
              <a:ext cx="2089150" cy="5358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8582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Matériel</a:t>
              </a:r>
            </a:p>
            <a:p>
              <a:pPr defTabSz="88582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400" b="1" dirty="0">
                <a:solidFill>
                  <a:schemeClr val="bg2"/>
                </a:solidFill>
                <a:latin typeface="+mj-lt"/>
              </a:endParaRPr>
            </a:p>
            <a:p>
              <a:pPr defTabSz="88582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400" b="1" dirty="0">
                  <a:solidFill>
                    <a:schemeClr val="bg2"/>
                  </a:solidFill>
                  <a:latin typeface="+mj-lt"/>
                </a:rPr>
                <a:t>Lenovo X1 Tablet gen 3</a:t>
              </a: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91587A5-AE82-4B27-B9A2-9A62EA149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489" y="2222127"/>
              <a:ext cx="2052638" cy="357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8582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400" b="1" dirty="0" err="1">
                  <a:solidFill>
                    <a:schemeClr val="bg2"/>
                  </a:solidFill>
                </a:rPr>
                <a:t>Librairies</a:t>
              </a:r>
              <a:endParaRPr lang="en-GB" sz="1400" b="1" dirty="0">
                <a:solidFill>
                  <a:schemeClr val="bg2"/>
                </a:solidFill>
              </a:endParaRPr>
            </a:p>
            <a:p>
              <a:pPr marL="0" marR="0" lvl="0" indent="0" algn="l" defTabSz="8858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9B9CE3D-0797-4BA2-8EFC-B5E06FCCE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64" y="3908052"/>
              <a:ext cx="2163763" cy="201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858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2C7498-4CDB-4638-9517-970E3AD5A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489" y="3908052"/>
              <a:ext cx="2527301" cy="223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488" tIns="46038" rIns="90488" bIns="46038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8582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400" b="1" dirty="0" err="1">
                  <a:solidFill>
                    <a:schemeClr val="bg2"/>
                  </a:solidFill>
                </a:rPr>
                <a:t>Outils</a:t>
              </a:r>
              <a:r>
                <a:rPr lang="en-GB" sz="1400" b="1" dirty="0">
                  <a:solidFill>
                    <a:schemeClr val="bg2"/>
                  </a:solidFill>
                </a:rPr>
                <a:t> de </a:t>
              </a:r>
              <a:r>
                <a:rPr lang="en-GB" sz="1400" b="1" dirty="0" err="1">
                  <a:solidFill>
                    <a:schemeClr val="bg2"/>
                  </a:solidFill>
                </a:rPr>
                <a:t>développement</a:t>
              </a:r>
              <a:endParaRPr lang="en-GB" sz="1400" b="1" dirty="0">
                <a:solidFill>
                  <a:schemeClr val="bg2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1DF3BEF-562D-4BEF-8E50-3FFAC2E1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443" y="2229534"/>
            <a:ext cx="2171700" cy="513666"/>
          </a:xfrm>
          <a:prstGeom prst="rect">
            <a:avLst/>
          </a:prstGeom>
        </p:spPr>
      </p:pic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BE2FC8AF-4B79-4D70-B2BD-C97407C79385}"/>
              </a:ext>
            </a:extLst>
          </p:cNvPr>
          <p:cNvGraphicFramePr>
            <a:graphicFrameLocks noGrp="1"/>
          </p:cNvGraphicFramePr>
          <p:nvPr/>
        </p:nvGraphicFramePr>
        <p:xfrm>
          <a:off x="3834655" y="4590283"/>
          <a:ext cx="2041789" cy="155546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08302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1233487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270228">
                <a:tc>
                  <a:txBody>
                    <a:bodyPr/>
                    <a:lstStyle/>
                    <a:p>
                      <a:r>
                        <a:rPr lang="en-US" sz="900" dirty="0"/>
                        <a:t>Domaine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Composant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800" dirty="0" err="1"/>
                        <a:t>Système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d’exploitation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hôte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800" dirty="0" err="1"/>
                        <a:t>Hyperviseur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800" dirty="0" err="1"/>
                        <a:t>Système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d’exploitation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invités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46582"/>
                  </a:ext>
                </a:extLst>
              </a:tr>
            </a:tbl>
          </a:graphicData>
        </a:graphic>
      </p:graphicFrame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BD2138-FB79-46D4-86AD-53EEE6878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37" t="36121" r="18006" b="44127"/>
          <a:stretch/>
        </p:blipFill>
        <p:spPr>
          <a:xfrm>
            <a:off x="4645866" y="4898467"/>
            <a:ext cx="1169989" cy="359333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2675DDB-F406-41E9-949C-0D8E90A2F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866" y="5369257"/>
            <a:ext cx="1169989" cy="308531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700FCBF0-4F2F-4CA5-91EB-E9837D0332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79" b="16031"/>
          <a:stretch/>
        </p:blipFill>
        <p:spPr>
          <a:xfrm>
            <a:off x="4871682" y="5725632"/>
            <a:ext cx="689610" cy="395117"/>
          </a:xfrm>
          <a:prstGeom prst="rect">
            <a:avLst/>
          </a:prstGeom>
        </p:spPr>
      </p:pic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A1A5CC00-078D-4273-B4A9-7F7B850D0638}"/>
              </a:ext>
            </a:extLst>
          </p:cNvPr>
          <p:cNvGraphicFramePr>
            <a:graphicFrameLocks noGrp="1"/>
          </p:cNvGraphicFramePr>
          <p:nvPr/>
        </p:nvGraphicFramePr>
        <p:xfrm>
          <a:off x="3850724" y="2777616"/>
          <a:ext cx="2059392" cy="12344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75997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983395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Caractéristiques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Valeur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Processeur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Intel i5-8350U CPU @ 1.70Hhz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 err="1"/>
                        <a:t>Mémoire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8 GB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800" dirty="0" err="1"/>
                        <a:t>Système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d’exploitation</a:t>
                      </a:r>
                      <a:r>
                        <a:rPr lang="en-US" sz="800" dirty="0"/>
                        <a:t> invites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256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46582"/>
                  </a:ext>
                </a:extLst>
              </a:tr>
            </a:tbl>
          </a:graphicData>
        </a:graphic>
      </p:graphicFrame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A77B3C5D-1160-4D90-AC89-7B31488550C4}"/>
              </a:ext>
            </a:extLst>
          </p:cNvPr>
          <p:cNvGraphicFramePr>
            <a:graphicFrameLocks noGrp="1"/>
          </p:cNvGraphicFramePr>
          <p:nvPr/>
        </p:nvGraphicFramePr>
        <p:xfrm>
          <a:off x="6282497" y="4645036"/>
          <a:ext cx="2057400" cy="145894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270228">
                <a:tc>
                  <a:txBody>
                    <a:bodyPr/>
                    <a:lstStyle/>
                    <a:p>
                      <a:r>
                        <a:rPr lang="en-US" sz="900" dirty="0"/>
                        <a:t>Domaine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Composant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r>
                        <a:rPr lang="en-US" sz="800" dirty="0"/>
                        <a:t>Distribution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800" dirty="0" err="1"/>
                        <a:t>Outil</a:t>
                      </a:r>
                      <a:r>
                        <a:rPr lang="en-US" sz="800" dirty="0"/>
                        <a:t> de </a:t>
                      </a:r>
                      <a:r>
                        <a:rPr lang="en-US" sz="800" dirty="0" err="1"/>
                        <a:t>développement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</a:tbl>
          </a:graphicData>
        </a:graphic>
      </p:graphicFrame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80669FD0-E981-4B07-BE67-2A265B0FB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012" y="4953000"/>
            <a:ext cx="1104225" cy="548640"/>
          </a:xfrm>
          <a:prstGeom prst="rect">
            <a:avLst/>
          </a:prstGeom>
        </p:spPr>
      </p:pic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3701E475-EC1B-43CA-B9F8-CE637DA89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3481" y="5677789"/>
            <a:ext cx="785931" cy="342012"/>
          </a:xfrm>
          <a:prstGeom prst="rect">
            <a:avLst/>
          </a:prstGeom>
        </p:spPr>
      </p:pic>
      <p:graphicFrame>
        <p:nvGraphicFramePr>
          <p:cNvPr id="37" name="Table 5">
            <a:extLst>
              <a:ext uri="{FF2B5EF4-FFF2-40B4-BE49-F238E27FC236}">
                <a16:creationId xmlns:a16="http://schemas.microsoft.com/office/drawing/2014/main" id="{0EC037C4-FC09-411F-924C-A65BB49EE452}"/>
              </a:ext>
            </a:extLst>
          </p:cNvPr>
          <p:cNvGraphicFramePr>
            <a:graphicFrameLocks noGrp="1"/>
          </p:cNvGraphicFramePr>
          <p:nvPr/>
        </p:nvGraphicFramePr>
        <p:xfrm>
          <a:off x="6270220" y="2457450"/>
          <a:ext cx="2059392" cy="15087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75997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983395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Librairies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3.7.4.final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 err="1"/>
                        <a:t>Numpy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1.18.1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Panda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1.0.1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46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Seaborn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0.10.0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7526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CSV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1.0.0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284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 err="1"/>
                        <a:t>Sklearn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0.22.1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4900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EE50B-0D36-4371-911F-2EA8233E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2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</a:t>
            </a:r>
            <a:r>
              <a:rPr lang="en-US" dirty="0" err="1"/>
              <a:t>Contexte</a:t>
            </a:r>
            <a:endParaRPr lang="en-US" dirty="0"/>
          </a:p>
        </p:txBody>
      </p:sp>
      <p:sp>
        <p:nvSpPr>
          <p:cNvPr id="6" name="Text Box 30">
            <a:extLst>
              <a:ext uri="{FF2B5EF4-FFF2-40B4-BE49-F238E27FC236}">
                <a16:creationId xmlns:a16="http://schemas.microsoft.com/office/drawing/2014/main" id="{8D8CE203-F0B6-4868-A914-429626BB3A2A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46612" y="1752600"/>
            <a:ext cx="6120000" cy="1143000"/>
          </a:xfrm>
          <a:prstGeom prst="rect">
            <a:avLst/>
          </a:prstGeom>
          <a:noFill/>
          <a:ln w="127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108000" tIns="108000" rIns="108000" bIns="10800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FR" sz="1600" dirty="0"/>
              <a:t>La ville de </a:t>
            </a:r>
            <a:r>
              <a:rPr lang="fr-FR" sz="1600" b="1" dirty="0"/>
              <a:t>Seattle </a:t>
            </a:r>
            <a:r>
              <a:rPr lang="fr-FR" sz="1600" dirty="0"/>
              <a:t>a pour objectif de ville neutre en émissions carbones en 2050. A ce stade, une attention particulière est donnée sur les émissions des bâtiments non destinés à l’habitation.</a:t>
            </a:r>
            <a:endParaRPr lang="en-GB" sz="1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55F4D-83C2-4863-9A3A-370A85063322}"/>
              </a:ext>
            </a:extLst>
          </p:cNvPr>
          <p:cNvSpPr/>
          <p:nvPr/>
        </p:nvSpPr>
        <p:spPr>
          <a:xfrm>
            <a:off x="1674812" y="1752600"/>
            <a:ext cx="25445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2000" b="1" dirty="0">
                <a:solidFill>
                  <a:schemeClr val="bg1"/>
                </a:solidFill>
                <a:latin typeface="+mj-lt"/>
              </a:rPr>
              <a:t>Objectif</a:t>
            </a:r>
            <a:endParaRPr lang="en-GB" sz="20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D2C15E-19E7-4DB4-8221-A6207A7A48A0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4219408" y="2324100"/>
            <a:ext cx="42720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30">
            <a:extLst>
              <a:ext uri="{FF2B5EF4-FFF2-40B4-BE49-F238E27FC236}">
                <a16:creationId xmlns:a16="http://schemas.microsoft.com/office/drawing/2014/main" id="{3C75AD4F-504F-4A46-939B-3FD25C35AF35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46612" y="3200400"/>
            <a:ext cx="6120000" cy="914400"/>
          </a:xfrm>
          <a:prstGeom prst="rect">
            <a:avLst/>
          </a:prstGeom>
          <a:noFill/>
          <a:ln w="127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108000" tIns="108000" rIns="108000" bIns="10800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La ville de Seattle a effectué des relevés minutieux en 2015 et 2016 sur les bâtiments.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C77998-80AF-4685-9A88-E5C44F3EE75F}"/>
              </a:ext>
            </a:extLst>
          </p:cNvPr>
          <p:cNvSpPr/>
          <p:nvPr/>
        </p:nvSpPr>
        <p:spPr>
          <a:xfrm>
            <a:off x="1674812" y="3200400"/>
            <a:ext cx="254459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2000" b="1" dirty="0">
                <a:solidFill>
                  <a:schemeClr val="bg1"/>
                </a:solidFill>
                <a:latin typeface="+mj-lt"/>
              </a:rPr>
              <a:t>Données mises à disposition</a:t>
            </a:r>
            <a:endParaRPr lang="en-GB" sz="20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C3C990-EEB7-48E7-9900-4FC254A9FD56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4219408" y="3657600"/>
            <a:ext cx="42720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30">
            <a:extLst>
              <a:ext uri="{FF2B5EF4-FFF2-40B4-BE49-F238E27FC236}">
                <a16:creationId xmlns:a16="http://schemas.microsoft.com/office/drawing/2014/main" id="{1A78EF40-839D-4154-8FB9-EAF929F46D1C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46612" y="4419600"/>
            <a:ext cx="6120000" cy="1143000"/>
          </a:xfrm>
          <a:prstGeom prst="rect">
            <a:avLst/>
          </a:prstGeom>
          <a:noFill/>
          <a:ln w="127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108000" tIns="108000" rIns="108000" bIns="10800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FR" sz="1600" dirty="0"/>
              <a:t>Prédiction des émissions de CO2 et la consommation totale d’énergie de bâtiments pour lesquels elles n’ont pas encore été mesurées.</a:t>
            </a:r>
            <a:endParaRPr lang="en-GB" sz="16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3A07D1-5370-4F88-A243-5F4E596F88DE}"/>
              </a:ext>
            </a:extLst>
          </p:cNvPr>
          <p:cNvSpPr/>
          <p:nvPr/>
        </p:nvSpPr>
        <p:spPr>
          <a:xfrm>
            <a:off x="1674812" y="4419600"/>
            <a:ext cx="25445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2000" b="1" dirty="0">
                <a:solidFill>
                  <a:schemeClr val="bg1"/>
                </a:solidFill>
                <a:latin typeface="+mj-lt"/>
              </a:rPr>
              <a:t>Mission</a:t>
            </a:r>
            <a:endParaRPr lang="en-GB" sz="20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B8B474-EEF5-4124-8108-D485FFD9E558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4219408" y="4991100"/>
            <a:ext cx="42720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D4976B-2B96-4933-844B-02D115C2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</a:t>
            </a:r>
            <a:r>
              <a:rPr lang="en-US" dirty="0" err="1"/>
              <a:t>Approche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F327BB-1CBA-4D0D-95BC-644445D463EC}"/>
              </a:ext>
            </a:extLst>
          </p:cNvPr>
          <p:cNvGrpSpPr/>
          <p:nvPr/>
        </p:nvGrpSpPr>
        <p:grpSpPr>
          <a:xfrm>
            <a:off x="1425574" y="1526187"/>
            <a:ext cx="3372010" cy="3805625"/>
            <a:chOff x="567076" y="1908423"/>
            <a:chExt cx="3372010" cy="3805625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56724E1-1D38-4215-8BC0-F6C63B6A6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76" y="1908423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A281CB63-35E9-4EAC-880A-8E43B580C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76" y="4227067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C58D436-00C2-46CF-BD0F-CD5160957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7076" y="3071350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D4436AD5-1D99-4777-A7E8-E17CCE7387D6}"/>
                </a:ext>
              </a:extLst>
            </p:cNvPr>
            <p:cNvSpPr txBox="1"/>
            <p:nvPr/>
          </p:nvSpPr>
          <p:spPr>
            <a:xfrm>
              <a:off x="1121114" y="2515836"/>
              <a:ext cx="1997970" cy="4538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900"/>
                </a:spcAft>
              </a:pPr>
              <a:r>
                <a:rPr lang="en-GB" sz="1400" dirty="0">
                  <a:solidFill>
                    <a:schemeClr val="bg2"/>
                  </a:solidFill>
                  <a:latin typeface="Euphemia" panose="020B0503040102020104" pitchFamily="34" charset="0"/>
                </a:rPr>
                <a:t>1) </a:t>
              </a:r>
              <a:r>
                <a:rPr lang="en-GB" sz="1400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Présentation</a:t>
              </a:r>
              <a:endParaRPr lang="en-GB" sz="2000" dirty="0">
                <a:solidFill>
                  <a:schemeClr val="bg2"/>
                </a:solidFill>
                <a:latin typeface="Georgia" pitchFamily="18" charset="0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F04C0-0FD8-4994-9843-85893D1D3E07}"/>
              </a:ext>
            </a:extLst>
          </p:cNvPr>
          <p:cNvCxnSpPr/>
          <p:nvPr/>
        </p:nvCxnSpPr>
        <p:spPr>
          <a:xfrm>
            <a:off x="4895441" y="1868488"/>
            <a:ext cx="607577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933925-4126-4A37-8CB1-9D666D4093D2}"/>
              </a:ext>
            </a:extLst>
          </p:cNvPr>
          <p:cNvCxnSpPr/>
          <p:nvPr/>
        </p:nvCxnSpPr>
        <p:spPr>
          <a:xfrm>
            <a:off x="4895441" y="3045281"/>
            <a:ext cx="6075771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FB931D-E932-4725-87A9-5B2BD00DF462}"/>
              </a:ext>
            </a:extLst>
          </p:cNvPr>
          <p:cNvCxnSpPr/>
          <p:nvPr/>
        </p:nvCxnSpPr>
        <p:spPr>
          <a:xfrm>
            <a:off x="4895441" y="4190269"/>
            <a:ext cx="6075771" cy="0"/>
          </a:xfrm>
          <a:prstGeom prst="line">
            <a:avLst/>
          </a:prstGeom>
          <a:ln>
            <a:solidFill>
              <a:srgbClr val="EB8C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CA403A-9031-4FB2-B603-6B04AC1441D1}"/>
              </a:ext>
            </a:extLst>
          </p:cNvPr>
          <p:cNvCxnSpPr/>
          <p:nvPr/>
        </p:nvCxnSpPr>
        <p:spPr>
          <a:xfrm>
            <a:off x="4895441" y="5382965"/>
            <a:ext cx="6075771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CD0D076-4A16-49B2-A3C7-7B080017A0D5}"/>
              </a:ext>
            </a:extLst>
          </p:cNvPr>
          <p:cNvSpPr/>
          <p:nvPr/>
        </p:nvSpPr>
        <p:spPr>
          <a:xfrm>
            <a:off x="4895441" y="1872567"/>
            <a:ext cx="6075770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412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824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237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649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061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473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886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298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Présentation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des 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jeux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de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données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 (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Taille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du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jeu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de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données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, Type de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données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nombre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de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lignes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nombre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de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colonnes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données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manquantes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…)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F0C974-9C5A-4233-892A-34754C146C95}"/>
              </a:ext>
            </a:extLst>
          </p:cNvPr>
          <p:cNvSpPr/>
          <p:nvPr/>
        </p:nvSpPr>
        <p:spPr>
          <a:xfrm>
            <a:off x="4895441" y="3049360"/>
            <a:ext cx="6075770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412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824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237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649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061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473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886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298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Uniformisation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du nom des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colonnes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uniformisation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des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données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au sein des categories,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Sélection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des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colonnes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pertinentes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enrichissement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des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données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manquantes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, Encoding (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OneHotEncoding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, ,…), Normalisation / Standardisation des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données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,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8C8CC-0D09-4ADF-AAF8-ABDCF10BBEB4}"/>
              </a:ext>
            </a:extLst>
          </p:cNvPr>
          <p:cNvSpPr/>
          <p:nvPr/>
        </p:nvSpPr>
        <p:spPr>
          <a:xfrm>
            <a:off x="4895441" y="4194348"/>
            <a:ext cx="607577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412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824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237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649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061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473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886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298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rgbClr val="000000"/>
                </a:solidFill>
              </a:rPr>
              <a:t>Application de </a:t>
            </a:r>
            <a:r>
              <a:rPr lang="en-GB" sz="1400" dirty="0" err="1">
                <a:solidFill>
                  <a:srgbClr val="000000"/>
                </a:solidFill>
              </a:rPr>
              <a:t>différents</a:t>
            </a:r>
            <a:r>
              <a:rPr lang="en-GB" sz="1400" dirty="0">
                <a:solidFill>
                  <a:srgbClr val="000000"/>
                </a:solidFill>
              </a:rPr>
              <a:t> </a:t>
            </a:r>
            <a:r>
              <a:rPr lang="en-GB" sz="1400" dirty="0" err="1">
                <a:solidFill>
                  <a:srgbClr val="000000"/>
                </a:solidFill>
              </a:rPr>
              <a:t>algorithmes</a:t>
            </a:r>
            <a:r>
              <a:rPr lang="en-GB" sz="1400" dirty="0">
                <a:solidFill>
                  <a:srgbClr val="000000"/>
                </a:solidFill>
              </a:rPr>
              <a:t> de machine learning (</a:t>
            </a:r>
            <a:r>
              <a:rPr lang="en-GB" sz="1400" dirty="0" err="1">
                <a:solidFill>
                  <a:srgbClr val="000000"/>
                </a:solidFill>
              </a:rPr>
              <a:t>linéraire</a:t>
            </a:r>
            <a:r>
              <a:rPr lang="en-GB" sz="1400" dirty="0">
                <a:solidFill>
                  <a:srgbClr val="000000"/>
                </a:solidFill>
              </a:rPr>
              <a:t>, …)</a:t>
            </a: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D8B0CC0D-1697-494A-A588-CD73C268D81F}"/>
              </a:ext>
            </a:extLst>
          </p:cNvPr>
          <p:cNvSpPr txBox="1"/>
          <p:nvPr/>
        </p:nvSpPr>
        <p:spPr>
          <a:xfrm>
            <a:off x="1810442" y="3356148"/>
            <a:ext cx="1997970" cy="4538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en-US"/>
            </a:defPPr>
            <a:lvl1pPr marL="0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412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824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237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649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061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473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886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298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900"/>
              </a:spcAft>
            </a:pPr>
            <a:r>
              <a:rPr lang="en-GB" sz="1400" dirty="0">
                <a:solidFill>
                  <a:schemeClr val="bg2"/>
                </a:solidFill>
                <a:latin typeface="Euphemia" panose="020B0503040102020104" pitchFamily="34" charset="0"/>
              </a:rPr>
              <a:t>2) </a:t>
            </a:r>
            <a:r>
              <a:rPr lang="en-GB" sz="1400" dirty="0" err="1">
                <a:solidFill>
                  <a:schemeClr val="bg2"/>
                </a:solidFill>
                <a:latin typeface="Euphemia" panose="020B0503040102020104" pitchFamily="34" charset="0"/>
              </a:rPr>
              <a:t>Préparation</a:t>
            </a:r>
            <a:endParaRPr lang="en-GB" sz="2000" dirty="0">
              <a:solidFill>
                <a:schemeClr val="bg2"/>
              </a:solidFill>
              <a:latin typeface="Georgia" pitchFamily="18" charset="0"/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091A1744-E699-49AF-9337-D43C11916D49}"/>
              </a:ext>
            </a:extLst>
          </p:cNvPr>
          <p:cNvSpPr txBox="1"/>
          <p:nvPr/>
        </p:nvSpPr>
        <p:spPr>
          <a:xfrm>
            <a:off x="2191442" y="4495800"/>
            <a:ext cx="1997970" cy="4538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en-US"/>
            </a:defPPr>
            <a:lvl1pPr marL="0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412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824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237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649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061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473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886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298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900"/>
              </a:spcAft>
            </a:pPr>
            <a:r>
              <a:rPr lang="en-GB" sz="1400" dirty="0">
                <a:solidFill>
                  <a:schemeClr val="bg2"/>
                </a:solidFill>
                <a:latin typeface="Euphemia" panose="020B0503040102020104" pitchFamily="34" charset="0"/>
              </a:rPr>
              <a:t>3) Machine Learning</a:t>
            </a:r>
            <a:endParaRPr lang="en-GB" sz="2000" dirty="0">
              <a:solidFill>
                <a:schemeClr val="bg2"/>
              </a:solidFill>
              <a:latin typeface="Georgia" pitchFamily="18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876193F-EAF7-4948-9ACF-DC4FBA0A7812}"/>
              </a:ext>
            </a:extLst>
          </p:cNvPr>
          <p:cNvGrpSpPr/>
          <p:nvPr/>
        </p:nvGrpSpPr>
        <p:grpSpPr>
          <a:xfrm>
            <a:off x="1520012" y="2055000"/>
            <a:ext cx="612000" cy="612000"/>
            <a:chOff x="2342233" y="2258092"/>
            <a:chExt cx="612000" cy="612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941594-739B-4B49-BFFE-111D84A790DD}"/>
                </a:ext>
              </a:extLst>
            </p:cNvPr>
            <p:cNvSpPr/>
            <p:nvPr/>
          </p:nvSpPr>
          <p:spPr bwMode="ltGray">
            <a:xfrm>
              <a:off x="2342233" y="2258092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48" name="Freeform 4899">
              <a:extLst>
                <a:ext uri="{FF2B5EF4-FFF2-40B4-BE49-F238E27FC236}">
                  <a16:creationId xmlns:a16="http://schemas.microsoft.com/office/drawing/2014/main" id="{1C09E4A5-ED6B-4C8C-AB58-CF6FFB6F0F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1818" y="2356153"/>
              <a:ext cx="392831" cy="392831"/>
            </a:xfrm>
            <a:custGeom>
              <a:avLst/>
              <a:gdLst>
                <a:gd name="T0" fmla="*/ 190 w 324"/>
                <a:gd name="T1" fmla="*/ 0 h 324"/>
                <a:gd name="T2" fmla="*/ 134 w 324"/>
                <a:gd name="T3" fmla="*/ 20 h 324"/>
                <a:gd name="T4" fmla="*/ 90 w 324"/>
                <a:gd name="T5" fmla="*/ 74 h 324"/>
                <a:gd name="T6" fmla="*/ 82 w 324"/>
                <a:gd name="T7" fmla="*/ 120 h 324"/>
                <a:gd name="T8" fmla="*/ 84 w 324"/>
                <a:gd name="T9" fmla="*/ 146 h 324"/>
                <a:gd name="T10" fmla="*/ 118 w 324"/>
                <a:gd name="T11" fmla="*/ 206 h 324"/>
                <a:gd name="T12" fmla="*/ 178 w 324"/>
                <a:gd name="T13" fmla="*/ 240 h 324"/>
                <a:gd name="T14" fmla="*/ 202 w 324"/>
                <a:gd name="T15" fmla="*/ 242 h 324"/>
                <a:gd name="T16" fmla="*/ 250 w 324"/>
                <a:gd name="T17" fmla="*/ 232 h 324"/>
                <a:gd name="T18" fmla="*/ 304 w 324"/>
                <a:gd name="T19" fmla="*/ 188 h 324"/>
                <a:gd name="T20" fmla="*/ 324 w 324"/>
                <a:gd name="T21" fmla="*/ 132 h 324"/>
                <a:gd name="T22" fmla="*/ 324 w 324"/>
                <a:gd name="T23" fmla="*/ 108 h 324"/>
                <a:gd name="T24" fmla="*/ 304 w 324"/>
                <a:gd name="T25" fmla="*/ 52 h 324"/>
                <a:gd name="T26" fmla="*/ 250 w 324"/>
                <a:gd name="T27" fmla="*/ 8 h 324"/>
                <a:gd name="T28" fmla="*/ 202 w 324"/>
                <a:gd name="T29" fmla="*/ 0 h 324"/>
                <a:gd name="T30" fmla="*/ 202 w 324"/>
                <a:gd name="T31" fmla="*/ 212 h 324"/>
                <a:gd name="T32" fmla="*/ 152 w 324"/>
                <a:gd name="T33" fmla="*/ 196 h 324"/>
                <a:gd name="T34" fmla="*/ 118 w 324"/>
                <a:gd name="T35" fmla="*/ 156 h 324"/>
                <a:gd name="T36" fmla="*/ 112 w 324"/>
                <a:gd name="T37" fmla="*/ 120 h 324"/>
                <a:gd name="T38" fmla="*/ 128 w 324"/>
                <a:gd name="T39" fmla="*/ 70 h 324"/>
                <a:gd name="T40" fmla="*/ 168 w 324"/>
                <a:gd name="T41" fmla="*/ 36 h 324"/>
                <a:gd name="T42" fmla="*/ 202 w 324"/>
                <a:gd name="T43" fmla="*/ 30 h 324"/>
                <a:gd name="T44" fmla="*/ 254 w 324"/>
                <a:gd name="T45" fmla="*/ 46 h 324"/>
                <a:gd name="T46" fmla="*/ 286 w 324"/>
                <a:gd name="T47" fmla="*/ 86 h 324"/>
                <a:gd name="T48" fmla="*/ 294 w 324"/>
                <a:gd name="T49" fmla="*/ 120 h 324"/>
                <a:gd name="T50" fmla="*/ 278 w 324"/>
                <a:gd name="T51" fmla="*/ 172 h 324"/>
                <a:gd name="T52" fmla="*/ 238 w 324"/>
                <a:gd name="T53" fmla="*/ 204 h 324"/>
                <a:gd name="T54" fmla="*/ 202 w 324"/>
                <a:gd name="T55" fmla="*/ 212 h 324"/>
                <a:gd name="T56" fmla="*/ 138 w 324"/>
                <a:gd name="T57" fmla="*/ 130 h 324"/>
                <a:gd name="T58" fmla="*/ 132 w 324"/>
                <a:gd name="T59" fmla="*/ 120 h 324"/>
                <a:gd name="T60" fmla="*/ 138 w 324"/>
                <a:gd name="T61" fmla="*/ 94 h 324"/>
                <a:gd name="T62" fmla="*/ 164 w 324"/>
                <a:gd name="T63" fmla="*/ 62 h 324"/>
                <a:gd name="T64" fmla="*/ 202 w 324"/>
                <a:gd name="T65" fmla="*/ 50 h 324"/>
                <a:gd name="T66" fmla="*/ 210 w 324"/>
                <a:gd name="T67" fmla="*/ 54 h 324"/>
                <a:gd name="T68" fmla="*/ 212 w 324"/>
                <a:gd name="T69" fmla="*/ 60 h 324"/>
                <a:gd name="T70" fmla="*/ 206 w 324"/>
                <a:gd name="T71" fmla="*/ 70 h 324"/>
                <a:gd name="T72" fmla="*/ 192 w 324"/>
                <a:gd name="T73" fmla="*/ 72 h 324"/>
                <a:gd name="T74" fmla="*/ 168 w 324"/>
                <a:gd name="T75" fmla="*/ 86 h 324"/>
                <a:gd name="T76" fmla="*/ 154 w 324"/>
                <a:gd name="T77" fmla="*/ 110 h 324"/>
                <a:gd name="T78" fmla="*/ 152 w 324"/>
                <a:gd name="T79" fmla="*/ 124 h 324"/>
                <a:gd name="T80" fmla="*/ 142 w 324"/>
                <a:gd name="T81" fmla="*/ 130 h 324"/>
                <a:gd name="T82" fmla="*/ 48 w 324"/>
                <a:gd name="T83" fmla="*/ 316 h 324"/>
                <a:gd name="T84" fmla="*/ 28 w 324"/>
                <a:gd name="T85" fmla="*/ 324 h 324"/>
                <a:gd name="T86" fmla="*/ 8 w 324"/>
                <a:gd name="T87" fmla="*/ 316 h 324"/>
                <a:gd name="T88" fmla="*/ 0 w 324"/>
                <a:gd name="T89" fmla="*/ 296 h 324"/>
                <a:gd name="T90" fmla="*/ 86 w 324"/>
                <a:gd name="T91" fmla="*/ 198 h 324"/>
                <a:gd name="T92" fmla="*/ 102 w 324"/>
                <a:gd name="T93" fmla="*/ 220 h 324"/>
                <a:gd name="T94" fmla="*/ 124 w 324"/>
                <a:gd name="T95" fmla="*/ 238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4" h="324">
                  <a:moveTo>
                    <a:pt x="202" y="0"/>
                  </a:moveTo>
                  <a:lnTo>
                    <a:pt x="202" y="0"/>
                  </a:lnTo>
                  <a:lnTo>
                    <a:pt x="190" y="0"/>
                  </a:lnTo>
                  <a:lnTo>
                    <a:pt x="178" y="2"/>
                  </a:lnTo>
                  <a:lnTo>
                    <a:pt x="156" y="8"/>
                  </a:lnTo>
                  <a:lnTo>
                    <a:pt x="134" y="20"/>
                  </a:lnTo>
                  <a:lnTo>
                    <a:pt x="118" y="34"/>
                  </a:lnTo>
                  <a:lnTo>
                    <a:pt x="102" y="52"/>
                  </a:lnTo>
                  <a:lnTo>
                    <a:pt x="90" y="74"/>
                  </a:lnTo>
                  <a:lnTo>
                    <a:pt x="84" y="96"/>
                  </a:lnTo>
                  <a:lnTo>
                    <a:pt x="82" y="108"/>
                  </a:lnTo>
                  <a:lnTo>
                    <a:pt x="82" y="120"/>
                  </a:lnTo>
                  <a:lnTo>
                    <a:pt x="82" y="120"/>
                  </a:lnTo>
                  <a:lnTo>
                    <a:pt x="82" y="132"/>
                  </a:lnTo>
                  <a:lnTo>
                    <a:pt x="84" y="146"/>
                  </a:lnTo>
                  <a:lnTo>
                    <a:pt x="90" y="168"/>
                  </a:lnTo>
                  <a:lnTo>
                    <a:pt x="102" y="188"/>
                  </a:lnTo>
                  <a:lnTo>
                    <a:pt x="118" y="206"/>
                  </a:lnTo>
                  <a:lnTo>
                    <a:pt x="134" y="222"/>
                  </a:lnTo>
                  <a:lnTo>
                    <a:pt x="156" y="232"/>
                  </a:lnTo>
                  <a:lnTo>
                    <a:pt x="178" y="240"/>
                  </a:lnTo>
                  <a:lnTo>
                    <a:pt x="190" y="242"/>
                  </a:lnTo>
                  <a:lnTo>
                    <a:pt x="202" y="242"/>
                  </a:lnTo>
                  <a:lnTo>
                    <a:pt x="202" y="242"/>
                  </a:lnTo>
                  <a:lnTo>
                    <a:pt x="216" y="242"/>
                  </a:lnTo>
                  <a:lnTo>
                    <a:pt x="228" y="240"/>
                  </a:lnTo>
                  <a:lnTo>
                    <a:pt x="250" y="232"/>
                  </a:lnTo>
                  <a:lnTo>
                    <a:pt x="270" y="222"/>
                  </a:lnTo>
                  <a:lnTo>
                    <a:pt x="288" y="206"/>
                  </a:lnTo>
                  <a:lnTo>
                    <a:pt x="304" y="188"/>
                  </a:lnTo>
                  <a:lnTo>
                    <a:pt x="314" y="168"/>
                  </a:lnTo>
                  <a:lnTo>
                    <a:pt x="322" y="146"/>
                  </a:lnTo>
                  <a:lnTo>
                    <a:pt x="324" y="132"/>
                  </a:lnTo>
                  <a:lnTo>
                    <a:pt x="324" y="120"/>
                  </a:lnTo>
                  <a:lnTo>
                    <a:pt x="324" y="120"/>
                  </a:lnTo>
                  <a:lnTo>
                    <a:pt x="324" y="108"/>
                  </a:lnTo>
                  <a:lnTo>
                    <a:pt x="322" y="96"/>
                  </a:lnTo>
                  <a:lnTo>
                    <a:pt x="314" y="74"/>
                  </a:lnTo>
                  <a:lnTo>
                    <a:pt x="304" y="52"/>
                  </a:lnTo>
                  <a:lnTo>
                    <a:pt x="288" y="34"/>
                  </a:lnTo>
                  <a:lnTo>
                    <a:pt x="270" y="20"/>
                  </a:lnTo>
                  <a:lnTo>
                    <a:pt x="250" y="8"/>
                  </a:lnTo>
                  <a:lnTo>
                    <a:pt x="228" y="2"/>
                  </a:lnTo>
                  <a:lnTo>
                    <a:pt x="216" y="0"/>
                  </a:lnTo>
                  <a:lnTo>
                    <a:pt x="202" y="0"/>
                  </a:lnTo>
                  <a:lnTo>
                    <a:pt x="202" y="0"/>
                  </a:lnTo>
                  <a:close/>
                  <a:moveTo>
                    <a:pt x="202" y="212"/>
                  </a:moveTo>
                  <a:lnTo>
                    <a:pt x="202" y="212"/>
                  </a:lnTo>
                  <a:lnTo>
                    <a:pt x="184" y="210"/>
                  </a:lnTo>
                  <a:lnTo>
                    <a:pt x="168" y="204"/>
                  </a:lnTo>
                  <a:lnTo>
                    <a:pt x="152" y="196"/>
                  </a:lnTo>
                  <a:lnTo>
                    <a:pt x="138" y="184"/>
                  </a:lnTo>
                  <a:lnTo>
                    <a:pt x="128" y="172"/>
                  </a:lnTo>
                  <a:lnTo>
                    <a:pt x="118" y="156"/>
                  </a:lnTo>
                  <a:lnTo>
                    <a:pt x="114" y="138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4" y="102"/>
                  </a:lnTo>
                  <a:lnTo>
                    <a:pt x="118" y="86"/>
                  </a:lnTo>
                  <a:lnTo>
                    <a:pt x="128" y="70"/>
                  </a:lnTo>
                  <a:lnTo>
                    <a:pt x="138" y="56"/>
                  </a:lnTo>
                  <a:lnTo>
                    <a:pt x="152" y="46"/>
                  </a:lnTo>
                  <a:lnTo>
                    <a:pt x="168" y="36"/>
                  </a:lnTo>
                  <a:lnTo>
                    <a:pt x="184" y="32"/>
                  </a:lnTo>
                  <a:lnTo>
                    <a:pt x="202" y="30"/>
                  </a:lnTo>
                  <a:lnTo>
                    <a:pt x="202" y="30"/>
                  </a:lnTo>
                  <a:lnTo>
                    <a:pt x="222" y="32"/>
                  </a:lnTo>
                  <a:lnTo>
                    <a:pt x="238" y="36"/>
                  </a:lnTo>
                  <a:lnTo>
                    <a:pt x="254" y="46"/>
                  </a:lnTo>
                  <a:lnTo>
                    <a:pt x="268" y="56"/>
                  </a:lnTo>
                  <a:lnTo>
                    <a:pt x="278" y="70"/>
                  </a:lnTo>
                  <a:lnTo>
                    <a:pt x="286" y="86"/>
                  </a:lnTo>
                  <a:lnTo>
                    <a:pt x="292" y="102"/>
                  </a:lnTo>
                  <a:lnTo>
                    <a:pt x="294" y="120"/>
                  </a:lnTo>
                  <a:lnTo>
                    <a:pt x="294" y="120"/>
                  </a:lnTo>
                  <a:lnTo>
                    <a:pt x="292" y="138"/>
                  </a:lnTo>
                  <a:lnTo>
                    <a:pt x="286" y="156"/>
                  </a:lnTo>
                  <a:lnTo>
                    <a:pt x="278" y="172"/>
                  </a:lnTo>
                  <a:lnTo>
                    <a:pt x="268" y="184"/>
                  </a:lnTo>
                  <a:lnTo>
                    <a:pt x="254" y="196"/>
                  </a:lnTo>
                  <a:lnTo>
                    <a:pt x="238" y="204"/>
                  </a:lnTo>
                  <a:lnTo>
                    <a:pt x="222" y="210"/>
                  </a:lnTo>
                  <a:lnTo>
                    <a:pt x="202" y="212"/>
                  </a:lnTo>
                  <a:lnTo>
                    <a:pt x="202" y="212"/>
                  </a:lnTo>
                  <a:close/>
                  <a:moveTo>
                    <a:pt x="142" y="130"/>
                  </a:moveTo>
                  <a:lnTo>
                    <a:pt x="142" y="130"/>
                  </a:lnTo>
                  <a:lnTo>
                    <a:pt x="138" y="130"/>
                  </a:lnTo>
                  <a:lnTo>
                    <a:pt x="136" y="128"/>
                  </a:lnTo>
                  <a:lnTo>
                    <a:pt x="134" y="124"/>
                  </a:lnTo>
                  <a:lnTo>
                    <a:pt x="132" y="120"/>
                  </a:lnTo>
                  <a:lnTo>
                    <a:pt x="132" y="120"/>
                  </a:lnTo>
                  <a:lnTo>
                    <a:pt x="134" y="106"/>
                  </a:lnTo>
                  <a:lnTo>
                    <a:pt x="138" y="94"/>
                  </a:lnTo>
                  <a:lnTo>
                    <a:pt x="144" y="82"/>
                  </a:lnTo>
                  <a:lnTo>
                    <a:pt x="154" y="72"/>
                  </a:lnTo>
                  <a:lnTo>
                    <a:pt x="164" y="62"/>
                  </a:lnTo>
                  <a:lnTo>
                    <a:pt x="176" y="56"/>
                  </a:lnTo>
                  <a:lnTo>
                    <a:pt x="188" y="52"/>
                  </a:lnTo>
                  <a:lnTo>
                    <a:pt x="202" y="50"/>
                  </a:lnTo>
                  <a:lnTo>
                    <a:pt x="202" y="50"/>
                  </a:lnTo>
                  <a:lnTo>
                    <a:pt x="206" y="52"/>
                  </a:lnTo>
                  <a:lnTo>
                    <a:pt x="210" y="54"/>
                  </a:lnTo>
                  <a:lnTo>
                    <a:pt x="212" y="56"/>
                  </a:lnTo>
                  <a:lnTo>
                    <a:pt x="212" y="60"/>
                  </a:lnTo>
                  <a:lnTo>
                    <a:pt x="212" y="60"/>
                  </a:lnTo>
                  <a:lnTo>
                    <a:pt x="212" y="64"/>
                  </a:lnTo>
                  <a:lnTo>
                    <a:pt x="210" y="68"/>
                  </a:lnTo>
                  <a:lnTo>
                    <a:pt x="206" y="70"/>
                  </a:lnTo>
                  <a:lnTo>
                    <a:pt x="202" y="70"/>
                  </a:lnTo>
                  <a:lnTo>
                    <a:pt x="202" y="70"/>
                  </a:lnTo>
                  <a:lnTo>
                    <a:pt x="192" y="72"/>
                  </a:lnTo>
                  <a:lnTo>
                    <a:pt x="184" y="74"/>
                  </a:lnTo>
                  <a:lnTo>
                    <a:pt x="174" y="80"/>
                  </a:lnTo>
                  <a:lnTo>
                    <a:pt x="168" y="86"/>
                  </a:lnTo>
                  <a:lnTo>
                    <a:pt x="162" y="92"/>
                  </a:lnTo>
                  <a:lnTo>
                    <a:pt x="156" y="102"/>
                  </a:lnTo>
                  <a:lnTo>
                    <a:pt x="154" y="110"/>
                  </a:lnTo>
                  <a:lnTo>
                    <a:pt x="152" y="120"/>
                  </a:lnTo>
                  <a:lnTo>
                    <a:pt x="152" y="120"/>
                  </a:lnTo>
                  <a:lnTo>
                    <a:pt x="152" y="124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42" y="130"/>
                  </a:lnTo>
                  <a:lnTo>
                    <a:pt x="142" y="130"/>
                  </a:lnTo>
                  <a:close/>
                  <a:moveTo>
                    <a:pt x="124" y="238"/>
                  </a:moveTo>
                  <a:lnTo>
                    <a:pt x="48" y="316"/>
                  </a:lnTo>
                  <a:lnTo>
                    <a:pt x="48" y="316"/>
                  </a:lnTo>
                  <a:lnTo>
                    <a:pt x="38" y="322"/>
                  </a:lnTo>
                  <a:lnTo>
                    <a:pt x="28" y="324"/>
                  </a:lnTo>
                  <a:lnTo>
                    <a:pt x="28" y="324"/>
                  </a:lnTo>
                  <a:lnTo>
                    <a:pt x="18" y="322"/>
                  </a:lnTo>
                  <a:lnTo>
                    <a:pt x="8" y="316"/>
                  </a:lnTo>
                  <a:lnTo>
                    <a:pt x="8" y="316"/>
                  </a:lnTo>
                  <a:lnTo>
                    <a:pt x="2" y="306"/>
                  </a:lnTo>
                  <a:lnTo>
                    <a:pt x="0" y="296"/>
                  </a:lnTo>
                  <a:lnTo>
                    <a:pt x="2" y="286"/>
                  </a:lnTo>
                  <a:lnTo>
                    <a:pt x="8" y="276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94" y="210"/>
                  </a:lnTo>
                  <a:lnTo>
                    <a:pt x="102" y="220"/>
                  </a:lnTo>
                  <a:lnTo>
                    <a:pt x="114" y="230"/>
                  </a:lnTo>
                  <a:lnTo>
                    <a:pt x="124" y="238"/>
                  </a:lnTo>
                  <a:lnTo>
                    <a:pt x="124" y="2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</p:grpSp>
      <p:sp>
        <p:nvSpPr>
          <p:cNvPr id="31" name="TextBox 9">
            <a:extLst>
              <a:ext uri="{FF2B5EF4-FFF2-40B4-BE49-F238E27FC236}">
                <a16:creationId xmlns:a16="http://schemas.microsoft.com/office/drawing/2014/main" id="{D84FB2F4-4E79-4C77-9FAC-0868614032BF}"/>
              </a:ext>
            </a:extLst>
          </p:cNvPr>
          <p:cNvSpPr txBox="1"/>
          <p:nvPr/>
        </p:nvSpPr>
        <p:spPr>
          <a:xfrm>
            <a:off x="1502095" y="5654170"/>
            <a:ext cx="1997970" cy="4538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en-US"/>
            </a:defPPr>
            <a:lvl1pPr marL="0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412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824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237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649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061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473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886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298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900"/>
              </a:spcAft>
            </a:pPr>
            <a:endParaRPr lang="en-GB" sz="2000" dirty="0">
              <a:solidFill>
                <a:schemeClr val="bg2"/>
              </a:solidFill>
              <a:latin typeface="Georgia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A6EF513-950C-4BEA-B575-FC2496509DCC}"/>
              </a:ext>
            </a:extLst>
          </p:cNvPr>
          <p:cNvGrpSpPr/>
          <p:nvPr/>
        </p:nvGrpSpPr>
        <p:grpSpPr>
          <a:xfrm>
            <a:off x="1499713" y="4341000"/>
            <a:ext cx="612000" cy="612000"/>
            <a:chOff x="7867755" y="3474401"/>
            <a:chExt cx="612000" cy="612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7151600-8F92-407D-9A9F-8631A07E8D8D}"/>
                </a:ext>
              </a:extLst>
            </p:cNvPr>
            <p:cNvSpPr/>
            <p:nvPr/>
          </p:nvSpPr>
          <p:spPr bwMode="ltGray">
            <a:xfrm>
              <a:off x="7867755" y="3474401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4" name="Freeform 4846">
              <a:extLst>
                <a:ext uri="{FF2B5EF4-FFF2-40B4-BE49-F238E27FC236}">
                  <a16:creationId xmlns:a16="http://schemas.microsoft.com/office/drawing/2014/main" id="{EF26E6C7-EF47-4E05-8EDF-9CA794A7A5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6974" y="3599197"/>
              <a:ext cx="472787" cy="389928"/>
            </a:xfrm>
            <a:custGeom>
              <a:avLst/>
              <a:gdLst>
                <a:gd name="T0" fmla="*/ 234 w 388"/>
                <a:gd name="T1" fmla="*/ 108 h 320"/>
                <a:gd name="T2" fmla="*/ 206 w 388"/>
                <a:gd name="T3" fmla="*/ 22 h 320"/>
                <a:gd name="T4" fmla="*/ 150 w 388"/>
                <a:gd name="T5" fmla="*/ 24 h 320"/>
                <a:gd name="T6" fmla="*/ 110 w 388"/>
                <a:gd name="T7" fmla="*/ 24 h 320"/>
                <a:gd name="T8" fmla="*/ 24 w 388"/>
                <a:gd name="T9" fmla="*/ 52 h 320"/>
                <a:gd name="T10" fmla="*/ 26 w 388"/>
                <a:gd name="T11" fmla="*/ 108 h 320"/>
                <a:gd name="T12" fmla="*/ 26 w 388"/>
                <a:gd name="T13" fmla="*/ 148 h 320"/>
                <a:gd name="T14" fmla="*/ 52 w 388"/>
                <a:gd name="T15" fmla="*/ 234 h 320"/>
                <a:gd name="T16" fmla="*/ 110 w 388"/>
                <a:gd name="T17" fmla="*/ 232 h 320"/>
                <a:gd name="T18" fmla="*/ 150 w 388"/>
                <a:gd name="T19" fmla="*/ 232 h 320"/>
                <a:gd name="T20" fmla="*/ 236 w 388"/>
                <a:gd name="T21" fmla="*/ 206 h 320"/>
                <a:gd name="T22" fmla="*/ 234 w 388"/>
                <a:gd name="T23" fmla="*/ 148 h 320"/>
                <a:gd name="T24" fmla="*/ 114 w 388"/>
                <a:gd name="T25" fmla="*/ 208 h 320"/>
                <a:gd name="T26" fmla="*/ 62 w 388"/>
                <a:gd name="T27" fmla="*/ 174 h 320"/>
                <a:gd name="T28" fmla="*/ 48 w 388"/>
                <a:gd name="T29" fmla="*/ 128 h 320"/>
                <a:gd name="T30" fmla="*/ 72 w 388"/>
                <a:gd name="T31" fmla="*/ 70 h 320"/>
                <a:gd name="T32" fmla="*/ 130 w 388"/>
                <a:gd name="T33" fmla="*/ 46 h 320"/>
                <a:gd name="T34" fmla="*/ 176 w 388"/>
                <a:gd name="T35" fmla="*/ 60 h 320"/>
                <a:gd name="T36" fmla="*/ 210 w 388"/>
                <a:gd name="T37" fmla="*/ 112 h 320"/>
                <a:gd name="T38" fmla="*/ 206 w 388"/>
                <a:gd name="T39" fmla="*/ 160 h 320"/>
                <a:gd name="T40" fmla="*/ 162 w 388"/>
                <a:gd name="T41" fmla="*/ 204 h 320"/>
                <a:gd name="T42" fmla="*/ 130 w 388"/>
                <a:gd name="T43" fmla="*/ 66 h 320"/>
                <a:gd name="T44" fmla="*/ 94 w 388"/>
                <a:gd name="T45" fmla="*/ 76 h 320"/>
                <a:gd name="T46" fmla="*/ 68 w 388"/>
                <a:gd name="T47" fmla="*/ 116 h 320"/>
                <a:gd name="T48" fmla="*/ 72 w 388"/>
                <a:gd name="T49" fmla="*/ 152 h 320"/>
                <a:gd name="T50" fmla="*/ 106 w 388"/>
                <a:gd name="T51" fmla="*/ 186 h 320"/>
                <a:gd name="T52" fmla="*/ 142 w 388"/>
                <a:gd name="T53" fmla="*/ 190 h 320"/>
                <a:gd name="T54" fmla="*/ 182 w 388"/>
                <a:gd name="T55" fmla="*/ 162 h 320"/>
                <a:gd name="T56" fmla="*/ 192 w 388"/>
                <a:gd name="T57" fmla="*/ 128 h 320"/>
                <a:gd name="T58" fmla="*/ 174 w 388"/>
                <a:gd name="T59" fmla="*/ 84 h 320"/>
                <a:gd name="T60" fmla="*/ 130 w 388"/>
                <a:gd name="T61" fmla="*/ 66 h 320"/>
                <a:gd name="T62" fmla="*/ 120 w 388"/>
                <a:gd name="T63" fmla="*/ 152 h 320"/>
                <a:gd name="T64" fmla="*/ 102 w 388"/>
                <a:gd name="T65" fmla="*/ 128 h 320"/>
                <a:gd name="T66" fmla="*/ 130 w 388"/>
                <a:gd name="T67" fmla="*/ 102 h 320"/>
                <a:gd name="T68" fmla="*/ 154 w 388"/>
                <a:gd name="T69" fmla="*/ 118 h 320"/>
                <a:gd name="T70" fmla="*/ 148 w 388"/>
                <a:gd name="T71" fmla="*/ 148 h 320"/>
                <a:gd name="T72" fmla="*/ 370 w 388"/>
                <a:gd name="T73" fmla="*/ 248 h 320"/>
                <a:gd name="T74" fmla="*/ 364 w 388"/>
                <a:gd name="T75" fmla="*/ 214 h 320"/>
                <a:gd name="T76" fmla="*/ 320 w 388"/>
                <a:gd name="T77" fmla="*/ 162 h 320"/>
                <a:gd name="T78" fmla="*/ 286 w 388"/>
                <a:gd name="T79" fmla="*/ 186 h 320"/>
                <a:gd name="T80" fmla="*/ 260 w 388"/>
                <a:gd name="T81" fmla="*/ 208 h 320"/>
                <a:gd name="T82" fmla="*/ 236 w 388"/>
                <a:gd name="T83" fmla="*/ 272 h 320"/>
                <a:gd name="T84" fmla="*/ 274 w 388"/>
                <a:gd name="T85" fmla="*/ 290 h 320"/>
                <a:gd name="T86" fmla="*/ 306 w 388"/>
                <a:gd name="T87" fmla="*/ 302 h 320"/>
                <a:gd name="T88" fmla="*/ 372 w 388"/>
                <a:gd name="T89" fmla="*/ 290 h 320"/>
                <a:gd name="T90" fmla="*/ 370 w 388"/>
                <a:gd name="T91" fmla="*/ 248 h 320"/>
                <a:gd name="T92" fmla="*/ 310 w 388"/>
                <a:gd name="T93" fmla="*/ 266 h 320"/>
                <a:gd name="T94" fmla="*/ 288 w 388"/>
                <a:gd name="T95" fmla="*/ 252 h 320"/>
                <a:gd name="T96" fmla="*/ 300 w 388"/>
                <a:gd name="T97" fmla="*/ 220 h 320"/>
                <a:gd name="T98" fmla="*/ 326 w 388"/>
                <a:gd name="T99" fmla="*/ 224 h 320"/>
                <a:gd name="T100" fmla="*/ 332 w 388"/>
                <a:gd name="T101" fmla="*/ 25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88" h="320">
                  <a:moveTo>
                    <a:pt x="258" y="148"/>
                  </a:moveTo>
                  <a:lnTo>
                    <a:pt x="258" y="108"/>
                  </a:lnTo>
                  <a:lnTo>
                    <a:pt x="234" y="108"/>
                  </a:lnTo>
                  <a:lnTo>
                    <a:pt x="234" y="108"/>
                  </a:lnTo>
                  <a:lnTo>
                    <a:pt x="226" y="88"/>
                  </a:lnTo>
                  <a:lnTo>
                    <a:pt x="216" y="70"/>
                  </a:lnTo>
                  <a:lnTo>
                    <a:pt x="236" y="52"/>
                  </a:lnTo>
                  <a:lnTo>
                    <a:pt x="206" y="22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70" y="30"/>
                  </a:lnTo>
                  <a:lnTo>
                    <a:pt x="150" y="24"/>
                  </a:lnTo>
                  <a:lnTo>
                    <a:pt x="150" y="0"/>
                  </a:lnTo>
                  <a:lnTo>
                    <a:pt x="110" y="0"/>
                  </a:lnTo>
                  <a:lnTo>
                    <a:pt x="110" y="24"/>
                  </a:lnTo>
                  <a:lnTo>
                    <a:pt x="110" y="24"/>
                  </a:lnTo>
                  <a:lnTo>
                    <a:pt x="90" y="30"/>
                  </a:lnTo>
                  <a:lnTo>
                    <a:pt x="70" y="40"/>
                  </a:lnTo>
                  <a:lnTo>
                    <a:pt x="52" y="22"/>
                  </a:lnTo>
                  <a:lnTo>
                    <a:pt x="24" y="52"/>
                  </a:lnTo>
                  <a:lnTo>
                    <a:pt x="42" y="70"/>
                  </a:lnTo>
                  <a:lnTo>
                    <a:pt x="42" y="70"/>
                  </a:lnTo>
                  <a:lnTo>
                    <a:pt x="32" y="88"/>
                  </a:lnTo>
                  <a:lnTo>
                    <a:pt x="26" y="108"/>
                  </a:lnTo>
                  <a:lnTo>
                    <a:pt x="0" y="108"/>
                  </a:lnTo>
                  <a:lnTo>
                    <a:pt x="0" y="148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32" y="168"/>
                  </a:lnTo>
                  <a:lnTo>
                    <a:pt x="42" y="188"/>
                  </a:lnTo>
                  <a:lnTo>
                    <a:pt x="24" y="206"/>
                  </a:lnTo>
                  <a:lnTo>
                    <a:pt x="52" y="234"/>
                  </a:lnTo>
                  <a:lnTo>
                    <a:pt x="70" y="216"/>
                  </a:lnTo>
                  <a:lnTo>
                    <a:pt x="70" y="216"/>
                  </a:lnTo>
                  <a:lnTo>
                    <a:pt x="90" y="226"/>
                  </a:lnTo>
                  <a:lnTo>
                    <a:pt x="110" y="232"/>
                  </a:lnTo>
                  <a:lnTo>
                    <a:pt x="110" y="258"/>
                  </a:lnTo>
                  <a:lnTo>
                    <a:pt x="150" y="258"/>
                  </a:lnTo>
                  <a:lnTo>
                    <a:pt x="150" y="232"/>
                  </a:lnTo>
                  <a:lnTo>
                    <a:pt x="150" y="232"/>
                  </a:lnTo>
                  <a:lnTo>
                    <a:pt x="170" y="226"/>
                  </a:lnTo>
                  <a:lnTo>
                    <a:pt x="188" y="216"/>
                  </a:lnTo>
                  <a:lnTo>
                    <a:pt x="206" y="234"/>
                  </a:lnTo>
                  <a:lnTo>
                    <a:pt x="236" y="206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6" y="168"/>
                  </a:lnTo>
                  <a:lnTo>
                    <a:pt x="234" y="148"/>
                  </a:lnTo>
                  <a:lnTo>
                    <a:pt x="258" y="148"/>
                  </a:lnTo>
                  <a:close/>
                  <a:moveTo>
                    <a:pt x="130" y="210"/>
                  </a:moveTo>
                  <a:lnTo>
                    <a:pt x="130" y="210"/>
                  </a:lnTo>
                  <a:lnTo>
                    <a:pt x="114" y="208"/>
                  </a:lnTo>
                  <a:lnTo>
                    <a:pt x="98" y="204"/>
                  </a:lnTo>
                  <a:lnTo>
                    <a:pt x="84" y="196"/>
                  </a:lnTo>
                  <a:lnTo>
                    <a:pt x="72" y="186"/>
                  </a:lnTo>
                  <a:lnTo>
                    <a:pt x="62" y="174"/>
                  </a:lnTo>
                  <a:lnTo>
                    <a:pt x="54" y="160"/>
                  </a:lnTo>
                  <a:lnTo>
                    <a:pt x="50" y="144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50" y="112"/>
                  </a:lnTo>
                  <a:lnTo>
                    <a:pt x="54" y="96"/>
                  </a:lnTo>
                  <a:lnTo>
                    <a:pt x="62" y="82"/>
                  </a:lnTo>
                  <a:lnTo>
                    <a:pt x="72" y="70"/>
                  </a:lnTo>
                  <a:lnTo>
                    <a:pt x="84" y="60"/>
                  </a:lnTo>
                  <a:lnTo>
                    <a:pt x="98" y="52"/>
                  </a:lnTo>
                  <a:lnTo>
                    <a:pt x="114" y="48"/>
                  </a:lnTo>
                  <a:lnTo>
                    <a:pt x="130" y="46"/>
                  </a:lnTo>
                  <a:lnTo>
                    <a:pt x="130" y="46"/>
                  </a:lnTo>
                  <a:lnTo>
                    <a:pt x="146" y="48"/>
                  </a:lnTo>
                  <a:lnTo>
                    <a:pt x="162" y="52"/>
                  </a:lnTo>
                  <a:lnTo>
                    <a:pt x="176" y="60"/>
                  </a:lnTo>
                  <a:lnTo>
                    <a:pt x="188" y="70"/>
                  </a:lnTo>
                  <a:lnTo>
                    <a:pt x="198" y="82"/>
                  </a:lnTo>
                  <a:lnTo>
                    <a:pt x="206" y="96"/>
                  </a:lnTo>
                  <a:lnTo>
                    <a:pt x="210" y="112"/>
                  </a:lnTo>
                  <a:lnTo>
                    <a:pt x="212" y="128"/>
                  </a:lnTo>
                  <a:lnTo>
                    <a:pt x="212" y="128"/>
                  </a:lnTo>
                  <a:lnTo>
                    <a:pt x="210" y="144"/>
                  </a:lnTo>
                  <a:lnTo>
                    <a:pt x="206" y="160"/>
                  </a:lnTo>
                  <a:lnTo>
                    <a:pt x="198" y="174"/>
                  </a:lnTo>
                  <a:lnTo>
                    <a:pt x="188" y="186"/>
                  </a:lnTo>
                  <a:lnTo>
                    <a:pt x="176" y="196"/>
                  </a:lnTo>
                  <a:lnTo>
                    <a:pt x="162" y="204"/>
                  </a:lnTo>
                  <a:lnTo>
                    <a:pt x="146" y="208"/>
                  </a:lnTo>
                  <a:lnTo>
                    <a:pt x="130" y="210"/>
                  </a:lnTo>
                  <a:lnTo>
                    <a:pt x="130" y="210"/>
                  </a:lnTo>
                  <a:close/>
                  <a:moveTo>
                    <a:pt x="130" y="66"/>
                  </a:moveTo>
                  <a:lnTo>
                    <a:pt x="130" y="66"/>
                  </a:lnTo>
                  <a:lnTo>
                    <a:pt x="118" y="68"/>
                  </a:lnTo>
                  <a:lnTo>
                    <a:pt x="106" y="70"/>
                  </a:lnTo>
                  <a:lnTo>
                    <a:pt x="94" y="76"/>
                  </a:lnTo>
                  <a:lnTo>
                    <a:pt x="86" y="84"/>
                  </a:lnTo>
                  <a:lnTo>
                    <a:pt x="78" y="94"/>
                  </a:lnTo>
                  <a:lnTo>
                    <a:pt x="72" y="104"/>
                  </a:lnTo>
                  <a:lnTo>
                    <a:pt x="68" y="116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68" y="140"/>
                  </a:lnTo>
                  <a:lnTo>
                    <a:pt x="72" y="152"/>
                  </a:lnTo>
                  <a:lnTo>
                    <a:pt x="78" y="162"/>
                  </a:lnTo>
                  <a:lnTo>
                    <a:pt x="86" y="172"/>
                  </a:lnTo>
                  <a:lnTo>
                    <a:pt x="94" y="180"/>
                  </a:lnTo>
                  <a:lnTo>
                    <a:pt x="106" y="186"/>
                  </a:lnTo>
                  <a:lnTo>
                    <a:pt x="118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42" y="190"/>
                  </a:lnTo>
                  <a:lnTo>
                    <a:pt x="154" y="186"/>
                  </a:lnTo>
                  <a:lnTo>
                    <a:pt x="164" y="180"/>
                  </a:lnTo>
                  <a:lnTo>
                    <a:pt x="174" y="172"/>
                  </a:lnTo>
                  <a:lnTo>
                    <a:pt x="182" y="162"/>
                  </a:lnTo>
                  <a:lnTo>
                    <a:pt x="188" y="152"/>
                  </a:lnTo>
                  <a:lnTo>
                    <a:pt x="190" y="140"/>
                  </a:lnTo>
                  <a:lnTo>
                    <a:pt x="192" y="128"/>
                  </a:lnTo>
                  <a:lnTo>
                    <a:pt x="192" y="128"/>
                  </a:lnTo>
                  <a:lnTo>
                    <a:pt x="190" y="116"/>
                  </a:lnTo>
                  <a:lnTo>
                    <a:pt x="188" y="104"/>
                  </a:lnTo>
                  <a:lnTo>
                    <a:pt x="182" y="94"/>
                  </a:lnTo>
                  <a:lnTo>
                    <a:pt x="174" y="84"/>
                  </a:lnTo>
                  <a:lnTo>
                    <a:pt x="164" y="76"/>
                  </a:lnTo>
                  <a:lnTo>
                    <a:pt x="154" y="70"/>
                  </a:lnTo>
                  <a:lnTo>
                    <a:pt x="142" y="68"/>
                  </a:lnTo>
                  <a:lnTo>
                    <a:pt x="130" y="66"/>
                  </a:lnTo>
                  <a:lnTo>
                    <a:pt x="130" y="66"/>
                  </a:lnTo>
                  <a:close/>
                  <a:moveTo>
                    <a:pt x="130" y="156"/>
                  </a:moveTo>
                  <a:lnTo>
                    <a:pt x="130" y="156"/>
                  </a:lnTo>
                  <a:lnTo>
                    <a:pt x="120" y="152"/>
                  </a:lnTo>
                  <a:lnTo>
                    <a:pt x="110" y="148"/>
                  </a:lnTo>
                  <a:lnTo>
                    <a:pt x="104" y="138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104" y="118"/>
                  </a:lnTo>
                  <a:lnTo>
                    <a:pt x="110" y="110"/>
                  </a:lnTo>
                  <a:lnTo>
                    <a:pt x="120" y="104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40" y="104"/>
                  </a:lnTo>
                  <a:lnTo>
                    <a:pt x="148" y="110"/>
                  </a:lnTo>
                  <a:lnTo>
                    <a:pt x="154" y="118"/>
                  </a:lnTo>
                  <a:lnTo>
                    <a:pt x="156" y="128"/>
                  </a:lnTo>
                  <a:lnTo>
                    <a:pt x="156" y="128"/>
                  </a:lnTo>
                  <a:lnTo>
                    <a:pt x="154" y="138"/>
                  </a:lnTo>
                  <a:lnTo>
                    <a:pt x="148" y="148"/>
                  </a:lnTo>
                  <a:lnTo>
                    <a:pt x="140" y="152"/>
                  </a:lnTo>
                  <a:lnTo>
                    <a:pt x="130" y="156"/>
                  </a:lnTo>
                  <a:lnTo>
                    <a:pt x="130" y="156"/>
                  </a:lnTo>
                  <a:close/>
                  <a:moveTo>
                    <a:pt x="370" y="248"/>
                  </a:moveTo>
                  <a:lnTo>
                    <a:pt x="388" y="244"/>
                  </a:lnTo>
                  <a:lnTo>
                    <a:pt x="382" y="212"/>
                  </a:lnTo>
                  <a:lnTo>
                    <a:pt x="364" y="214"/>
                  </a:lnTo>
                  <a:lnTo>
                    <a:pt x="364" y="214"/>
                  </a:lnTo>
                  <a:lnTo>
                    <a:pt x="356" y="202"/>
                  </a:lnTo>
                  <a:lnTo>
                    <a:pt x="346" y="192"/>
                  </a:lnTo>
                  <a:lnTo>
                    <a:pt x="352" y="174"/>
                  </a:lnTo>
                  <a:lnTo>
                    <a:pt x="320" y="162"/>
                  </a:lnTo>
                  <a:lnTo>
                    <a:pt x="314" y="180"/>
                  </a:lnTo>
                  <a:lnTo>
                    <a:pt x="314" y="180"/>
                  </a:lnTo>
                  <a:lnTo>
                    <a:pt x="300" y="182"/>
                  </a:lnTo>
                  <a:lnTo>
                    <a:pt x="286" y="186"/>
                  </a:lnTo>
                  <a:lnTo>
                    <a:pt x="272" y="172"/>
                  </a:lnTo>
                  <a:lnTo>
                    <a:pt x="246" y="194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52" y="220"/>
                  </a:lnTo>
                  <a:lnTo>
                    <a:pt x="250" y="234"/>
                  </a:lnTo>
                  <a:lnTo>
                    <a:pt x="230" y="238"/>
                  </a:lnTo>
                  <a:lnTo>
                    <a:pt x="236" y="272"/>
                  </a:lnTo>
                  <a:lnTo>
                    <a:pt x="256" y="268"/>
                  </a:lnTo>
                  <a:lnTo>
                    <a:pt x="256" y="268"/>
                  </a:lnTo>
                  <a:lnTo>
                    <a:pt x="264" y="280"/>
                  </a:lnTo>
                  <a:lnTo>
                    <a:pt x="274" y="290"/>
                  </a:lnTo>
                  <a:lnTo>
                    <a:pt x="268" y="308"/>
                  </a:lnTo>
                  <a:lnTo>
                    <a:pt x="300" y="320"/>
                  </a:lnTo>
                  <a:lnTo>
                    <a:pt x="306" y="302"/>
                  </a:lnTo>
                  <a:lnTo>
                    <a:pt x="306" y="302"/>
                  </a:lnTo>
                  <a:lnTo>
                    <a:pt x="320" y="302"/>
                  </a:lnTo>
                  <a:lnTo>
                    <a:pt x="334" y="298"/>
                  </a:lnTo>
                  <a:lnTo>
                    <a:pt x="346" y="312"/>
                  </a:lnTo>
                  <a:lnTo>
                    <a:pt x="372" y="290"/>
                  </a:lnTo>
                  <a:lnTo>
                    <a:pt x="360" y="276"/>
                  </a:lnTo>
                  <a:lnTo>
                    <a:pt x="360" y="276"/>
                  </a:lnTo>
                  <a:lnTo>
                    <a:pt x="366" y="262"/>
                  </a:lnTo>
                  <a:lnTo>
                    <a:pt x="370" y="248"/>
                  </a:lnTo>
                  <a:lnTo>
                    <a:pt x="370" y="248"/>
                  </a:lnTo>
                  <a:close/>
                  <a:moveTo>
                    <a:pt x="320" y="264"/>
                  </a:moveTo>
                  <a:lnTo>
                    <a:pt x="320" y="264"/>
                  </a:lnTo>
                  <a:lnTo>
                    <a:pt x="310" y="266"/>
                  </a:lnTo>
                  <a:lnTo>
                    <a:pt x="302" y="264"/>
                  </a:lnTo>
                  <a:lnTo>
                    <a:pt x="294" y="260"/>
                  </a:lnTo>
                  <a:lnTo>
                    <a:pt x="288" y="252"/>
                  </a:lnTo>
                  <a:lnTo>
                    <a:pt x="288" y="252"/>
                  </a:lnTo>
                  <a:lnTo>
                    <a:pt x="286" y="242"/>
                  </a:lnTo>
                  <a:lnTo>
                    <a:pt x="288" y="234"/>
                  </a:lnTo>
                  <a:lnTo>
                    <a:pt x="292" y="226"/>
                  </a:lnTo>
                  <a:lnTo>
                    <a:pt x="300" y="220"/>
                  </a:lnTo>
                  <a:lnTo>
                    <a:pt x="300" y="220"/>
                  </a:lnTo>
                  <a:lnTo>
                    <a:pt x="308" y="218"/>
                  </a:lnTo>
                  <a:lnTo>
                    <a:pt x="318" y="220"/>
                  </a:lnTo>
                  <a:lnTo>
                    <a:pt x="326" y="224"/>
                  </a:lnTo>
                  <a:lnTo>
                    <a:pt x="332" y="232"/>
                  </a:lnTo>
                  <a:lnTo>
                    <a:pt x="332" y="232"/>
                  </a:lnTo>
                  <a:lnTo>
                    <a:pt x="334" y="240"/>
                  </a:lnTo>
                  <a:lnTo>
                    <a:pt x="332" y="250"/>
                  </a:lnTo>
                  <a:lnTo>
                    <a:pt x="328" y="258"/>
                  </a:lnTo>
                  <a:lnTo>
                    <a:pt x="320" y="264"/>
                  </a:lnTo>
                  <a:lnTo>
                    <a:pt x="320" y="26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2FFCDC-6256-4D04-8C43-086276ED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4</a:t>
            </a:fld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D5B70CF-A621-4692-9D27-827939ADCD3C}"/>
              </a:ext>
            </a:extLst>
          </p:cNvPr>
          <p:cNvGrpSpPr/>
          <p:nvPr/>
        </p:nvGrpSpPr>
        <p:grpSpPr>
          <a:xfrm>
            <a:off x="4139663" y="3182000"/>
            <a:ext cx="612000" cy="612000"/>
            <a:chOff x="4966372" y="2258092"/>
            <a:chExt cx="612000" cy="612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F4FCFCC-1AC9-488D-8111-E20E8064BD6B}"/>
                </a:ext>
              </a:extLst>
            </p:cNvPr>
            <p:cNvSpPr/>
            <p:nvPr/>
          </p:nvSpPr>
          <p:spPr bwMode="ltGray">
            <a:xfrm>
              <a:off x="4966372" y="2258092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41" name="Freeform 4808">
              <a:extLst>
                <a:ext uri="{FF2B5EF4-FFF2-40B4-BE49-F238E27FC236}">
                  <a16:creationId xmlns:a16="http://schemas.microsoft.com/office/drawing/2014/main" id="{860AE498-55C9-4361-8176-3FCEFE1B74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9993" y="2312827"/>
              <a:ext cx="264759" cy="500101"/>
            </a:xfrm>
            <a:custGeom>
              <a:avLst/>
              <a:gdLst>
                <a:gd name="T0" fmla="*/ 48 w 216"/>
                <a:gd name="T1" fmla="*/ 16 h 408"/>
                <a:gd name="T2" fmla="*/ 56 w 216"/>
                <a:gd name="T3" fmla="*/ 0 h 408"/>
                <a:gd name="T4" fmla="*/ 72 w 216"/>
                <a:gd name="T5" fmla="*/ 12 h 408"/>
                <a:gd name="T6" fmla="*/ 60 w 216"/>
                <a:gd name="T7" fmla="*/ 24 h 408"/>
                <a:gd name="T8" fmla="*/ 198 w 216"/>
                <a:gd name="T9" fmla="*/ 36 h 408"/>
                <a:gd name="T10" fmla="*/ 182 w 216"/>
                <a:gd name="T11" fmla="*/ 24 h 408"/>
                <a:gd name="T12" fmla="*/ 174 w 216"/>
                <a:gd name="T13" fmla="*/ 40 h 408"/>
                <a:gd name="T14" fmla="*/ 190 w 216"/>
                <a:gd name="T15" fmla="*/ 46 h 408"/>
                <a:gd name="T16" fmla="*/ 164 w 216"/>
                <a:gd name="T17" fmla="*/ 58 h 408"/>
                <a:gd name="T18" fmla="*/ 152 w 216"/>
                <a:gd name="T19" fmla="*/ 46 h 408"/>
                <a:gd name="T20" fmla="*/ 140 w 216"/>
                <a:gd name="T21" fmla="*/ 58 h 408"/>
                <a:gd name="T22" fmla="*/ 152 w 216"/>
                <a:gd name="T23" fmla="*/ 70 h 408"/>
                <a:gd name="T24" fmla="*/ 110 w 216"/>
                <a:gd name="T25" fmla="*/ 102 h 408"/>
                <a:gd name="T26" fmla="*/ 102 w 216"/>
                <a:gd name="T27" fmla="*/ 86 h 408"/>
                <a:gd name="T28" fmla="*/ 86 w 216"/>
                <a:gd name="T29" fmla="*/ 96 h 408"/>
                <a:gd name="T30" fmla="*/ 98 w 216"/>
                <a:gd name="T31" fmla="*/ 108 h 408"/>
                <a:gd name="T32" fmla="*/ 128 w 216"/>
                <a:gd name="T33" fmla="*/ 352 h 408"/>
                <a:gd name="T34" fmla="*/ 128 w 216"/>
                <a:gd name="T35" fmla="*/ 322 h 408"/>
                <a:gd name="T36" fmla="*/ 96 w 216"/>
                <a:gd name="T37" fmla="*/ 330 h 408"/>
                <a:gd name="T38" fmla="*/ 108 w 216"/>
                <a:gd name="T39" fmla="*/ 356 h 408"/>
                <a:gd name="T40" fmla="*/ 122 w 216"/>
                <a:gd name="T41" fmla="*/ 44 h 408"/>
                <a:gd name="T42" fmla="*/ 122 w 216"/>
                <a:gd name="T43" fmla="*/ 16 h 408"/>
                <a:gd name="T44" fmla="*/ 94 w 216"/>
                <a:gd name="T45" fmla="*/ 16 h 408"/>
                <a:gd name="T46" fmla="*/ 94 w 216"/>
                <a:gd name="T47" fmla="*/ 44 h 408"/>
                <a:gd name="T48" fmla="*/ 122 w 216"/>
                <a:gd name="T49" fmla="*/ 44 h 408"/>
                <a:gd name="T50" fmla="*/ 60 w 216"/>
                <a:gd name="T51" fmla="*/ 56 h 408"/>
                <a:gd name="T52" fmla="*/ 34 w 216"/>
                <a:gd name="T53" fmla="*/ 52 h 408"/>
                <a:gd name="T54" fmla="*/ 34 w 216"/>
                <a:gd name="T55" fmla="*/ 74 h 408"/>
                <a:gd name="T56" fmla="*/ 56 w 216"/>
                <a:gd name="T57" fmla="*/ 74 h 408"/>
                <a:gd name="T58" fmla="*/ 182 w 216"/>
                <a:gd name="T59" fmla="*/ 406 h 408"/>
                <a:gd name="T60" fmla="*/ 16 w 216"/>
                <a:gd name="T61" fmla="*/ 394 h 408"/>
                <a:gd name="T62" fmla="*/ 4 w 216"/>
                <a:gd name="T63" fmla="*/ 338 h 408"/>
                <a:gd name="T64" fmla="*/ 64 w 216"/>
                <a:gd name="T65" fmla="*/ 132 h 408"/>
                <a:gd name="T66" fmla="*/ 68 w 216"/>
                <a:gd name="T67" fmla="*/ 116 h 408"/>
                <a:gd name="T68" fmla="*/ 148 w 216"/>
                <a:gd name="T69" fmla="*/ 116 h 408"/>
                <a:gd name="T70" fmla="*/ 152 w 216"/>
                <a:gd name="T71" fmla="*/ 132 h 408"/>
                <a:gd name="T72" fmla="*/ 212 w 216"/>
                <a:gd name="T73" fmla="*/ 336 h 408"/>
                <a:gd name="T74" fmla="*/ 102 w 216"/>
                <a:gd name="T75" fmla="*/ 158 h 408"/>
                <a:gd name="T76" fmla="*/ 114 w 216"/>
                <a:gd name="T77" fmla="*/ 170 h 408"/>
                <a:gd name="T78" fmla="*/ 126 w 216"/>
                <a:gd name="T79" fmla="*/ 158 h 408"/>
                <a:gd name="T80" fmla="*/ 114 w 216"/>
                <a:gd name="T81" fmla="*/ 146 h 408"/>
                <a:gd name="T82" fmla="*/ 102 w 216"/>
                <a:gd name="T83" fmla="*/ 158 h 408"/>
                <a:gd name="T84" fmla="*/ 80 w 216"/>
                <a:gd name="T85" fmla="*/ 280 h 408"/>
                <a:gd name="T86" fmla="*/ 106 w 216"/>
                <a:gd name="T87" fmla="*/ 268 h 408"/>
                <a:gd name="T88" fmla="*/ 94 w 216"/>
                <a:gd name="T89" fmla="*/ 242 h 408"/>
                <a:gd name="T90" fmla="*/ 66 w 216"/>
                <a:gd name="T91" fmla="*/ 262 h 408"/>
                <a:gd name="T92" fmla="*/ 136 w 216"/>
                <a:gd name="T93" fmla="*/ 308 h 408"/>
                <a:gd name="T94" fmla="*/ 140 w 216"/>
                <a:gd name="T95" fmla="*/ 298 h 408"/>
                <a:gd name="T96" fmla="*/ 124 w 216"/>
                <a:gd name="T97" fmla="*/ 288 h 408"/>
                <a:gd name="T98" fmla="*/ 116 w 216"/>
                <a:gd name="T99" fmla="*/ 302 h 408"/>
                <a:gd name="T100" fmla="*/ 82 w 216"/>
                <a:gd name="T101" fmla="*/ 298 h 408"/>
                <a:gd name="T102" fmla="*/ 18 w 216"/>
                <a:gd name="T103" fmla="*/ 352 h 408"/>
                <a:gd name="T104" fmla="*/ 32 w 216"/>
                <a:gd name="T105" fmla="*/ 386 h 408"/>
                <a:gd name="T106" fmla="*/ 184 w 216"/>
                <a:gd name="T107" fmla="*/ 386 h 408"/>
                <a:gd name="T108" fmla="*/ 198 w 216"/>
                <a:gd name="T109" fmla="*/ 35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6" h="408">
                  <a:moveTo>
                    <a:pt x="60" y="24"/>
                  </a:moveTo>
                  <a:lnTo>
                    <a:pt x="60" y="24"/>
                  </a:lnTo>
                  <a:lnTo>
                    <a:pt x="56" y="22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8" y="6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2" y="6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72" y="16"/>
                  </a:lnTo>
                  <a:lnTo>
                    <a:pt x="68" y="20"/>
                  </a:lnTo>
                  <a:lnTo>
                    <a:pt x="68" y="20"/>
                  </a:lnTo>
                  <a:lnTo>
                    <a:pt x="64" y="22"/>
                  </a:lnTo>
                  <a:lnTo>
                    <a:pt x="60" y="24"/>
                  </a:lnTo>
                  <a:lnTo>
                    <a:pt x="60" y="24"/>
                  </a:lnTo>
                  <a:close/>
                  <a:moveTo>
                    <a:pt x="194" y="44"/>
                  </a:moveTo>
                  <a:lnTo>
                    <a:pt x="194" y="44"/>
                  </a:lnTo>
                  <a:lnTo>
                    <a:pt x="196" y="40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96" y="32"/>
                  </a:lnTo>
                  <a:lnTo>
                    <a:pt x="194" y="28"/>
                  </a:lnTo>
                  <a:lnTo>
                    <a:pt x="194" y="28"/>
                  </a:lnTo>
                  <a:lnTo>
                    <a:pt x="190" y="24"/>
                  </a:lnTo>
                  <a:lnTo>
                    <a:pt x="186" y="24"/>
                  </a:lnTo>
                  <a:lnTo>
                    <a:pt x="182" y="24"/>
                  </a:lnTo>
                  <a:lnTo>
                    <a:pt x="178" y="28"/>
                  </a:lnTo>
                  <a:lnTo>
                    <a:pt x="178" y="28"/>
                  </a:lnTo>
                  <a:lnTo>
                    <a:pt x="174" y="32"/>
                  </a:lnTo>
                  <a:lnTo>
                    <a:pt x="174" y="36"/>
                  </a:lnTo>
                  <a:lnTo>
                    <a:pt x="174" y="36"/>
                  </a:lnTo>
                  <a:lnTo>
                    <a:pt x="174" y="40"/>
                  </a:lnTo>
                  <a:lnTo>
                    <a:pt x="178" y="44"/>
                  </a:lnTo>
                  <a:lnTo>
                    <a:pt x="178" y="44"/>
                  </a:lnTo>
                  <a:lnTo>
                    <a:pt x="182" y="46"/>
                  </a:lnTo>
                  <a:lnTo>
                    <a:pt x="186" y="48"/>
                  </a:lnTo>
                  <a:lnTo>
                    <a:pt x="186" y="48"/>
                  </a:lnTo>
                  <a:lnTo>
                    <a:pt x="190" y="46"/>
                  </a:lnTo>
                  <a:lnTo>
                    <a:pt x="194" y="44"/>
                  </a:lnTo>
                  <a:lnTo>
                    <a:pt x="194" y="44"/>
                  </a:lnTo>
                  <a:close/>
                  <a:moveTo>
                    <a:pt x="160" y="66"/>
                  </a:moveTo>
                  <a:lnTo>
                    <a:pt x="160" y="66"/>
                  </a:lnTo>
                  <a:lnTo>
                    <a:pt x="162" y="62"/>
                  </a:lnTo>
                  <a:lnTo>
                    <a:pt x="164" y="58"/>
                  </a:lnTo>
                  <a:lnTo>
                    <a:pt x="164" y="58"/>
                  </a:lnTo>
                  <a:lnTo>
                    <a:pt x="162" y="54"/>
                  </a:lnTo>
                  <a:lnTo>
                    <a:pt x="160" y="50"/>
                  </a:lnTo>
                  <a:lnTo>
                    <a:pt x="160" y="50"/>
                  </a:lnTo>
                  <a:lnTo>
                    <a:pt x="156" y="46"/>
                  </a:lnTo>
                  <a:lnTo>
                    <a:pt x="152" y="46"/>
                  </a:lnTo>
                  <a:lnTo>
                    <a:pt x="146" y="46"/>
                  </a:lnTo>
                  <a:lnTo>
                    <a:pt x="142" y="50"/>
                  </a:lnTo>
                  <a:lnTo>
                    <a:pt x="142" y="50"/>
                  </a:lnTo>
                  <a:lnTo>
                    <a:pt x="140" y="54"/>
                  </a:lnTo>
                  <a:lnTo>
                    <a:pt x="140" y="58"/>
                  </a:lnTo>
                  <a:lnTo>
                    <a:pt x="140" y="58"/>
                  </a:lnTo>
                  <a:lnTo>
                    <a:pt x="140" y="62"/>
                  </a:lnTo>
                  <a:lnTo>
                    <a:pt x="142" y="66"/>
                  </a:lnTo>
                  <a:lnTo>
                    <a:pt x="142" y="66"/>
                  </a:lnTo>
                  <a:lnTo>
                    <a:pt x="146" y="68"/>
                  </a:lnTo>
                  <a:lnTo>
                    <a:pt x="152" y="70"/>
                  </a:lnTo>
                  <a:lnTo>
                    <a:pt x="152" y="70"/>
                  </a:lnTo>
                  <a:lnTo>
                    <a:pt x="156" y="68"/>
                  </a:lnTo>
                  <a:lnTo>
                    <a:pt x="160" y="66"/>
                  </a:lnTo>
                  <a:lnTo>
                    <a:pt x="160" y="66"/>
                  </a:lnTo>
                  <a:close/>
                  <a:moveTo>
                    <a:pt x="106" y="104"/>
                  </a:moveTo>
                  <a:lnTo>
                    <a:pt x="106" y="104"/>
                  </a:lnTo>
                  <a:lnTo>
                    <a:pt x="110" y="102"/>
                  </a:lnTo>
                  <a:lnTo>
                    <a:pt x="110" y="96"/>
                  </a:lnTo>
                  <a:lnTo>
                    <a:pt x="110" y="96"/>
                  </a:lnTo>
                  <a:lnTo>
                    <a:pt x="110" y="92"/>
                  </a:lnTo>
                  <a:lnTo>
                    <a:pt x="106" y="88"/>
                  </a:lnTo>
                  <a:lnTo>
                    <a:pt x="106" y="88"/>
                  </a:lnTo>
                  <a:lnTo>
                    <a:pt x="102" y="86"/>
                  </a:lnTo>
                  <a:lnTo>
                    <a:pt x="98" y="84"/>
                  </a:lnTo>
                  <a:lnTo>
                    <a:pt x="94" y="86"/>
                  </a:lnTo>
                  <a:lnTo>
                    <a:pt x="90" y="88"/>
                  </a:lnTo>
                  <a:lnTo>
                    <a:pt x="90" y="88"/>
                  </a:lnTo>
                  <a:lnTo>
                    <a:pt x="88" y="92"/>
                  </a:lnTo>
                  <a:lnTo>
                    <a:pt x="86" y="96"/>
                  </a:lnTo>
                  <a:lnTo>
                    <a:pt x="86" y="96"/>
                  </a:lnTo>
                  <a:lnTo>
                    <a:pt x="88" y="102"/>
                  </a:lnTo>
                  <a:lnTo>
                    <a:pt x="90" y="104"/>
                  </a:lnTo>
                  <a:lnTo>
                    <a:pt x="90" y="104"/>
                  </a:lnTo>
                  <a:lnTo>
                    <a:pt x="94" y="108"/>
                  </a:lnTo>
                  <a:lnTo>
                    <a:pt x="98" y="108"/>
                  </a:lnTo>
                  <a:lnTo>
                    <a:pt x="98" y="108"/>
                  </a:lnTo>
                  <a:lnTo>
                    <a:pt x="102" y="108"/>
                  </a:lnTo>
                  <a:lnTo>
                    <a:pt x="106" y="104"/>
                  </a:lnTo>
                  <a:lnTo>
                    <a:pt x="106" y="104"/>
                  </a:lnTo>
                  <a:close/>
                  <a:moveTo>
                    <a:pt x="128" y="352"/>
                  </a:moveTo>
                  <a:lnTo>
                    <a:pt x="128" y="352"/>
                  </a:lnTo>
                  <a:lnTo>
                    <a:pt x="134" y="344"/>
                  </a:lnTo>
                  <a:lnTo>
                    <a:pt x="134" y="336"/>
                  </a:lnTo>
                  <a:lnTo>
                    <a:pt x="134" y="336"/>
                  </a:lnTo>
                  <a:lnTo>
                    <a:pt x="134" y="330"/>
                  </a:lnTo>
                  <a:lnTo>
                    <a:pt x="128" y="322"/>
                  </a:lnTo>
                  <a:lnTo>
                    <a:pt x="128" y="322"/>
                  </a:lnTo>
                  <a:lnTo>
                    <a:pt x="122" y="318"/>
                  </a:lnTo>
                  <a:lnTo>
                    <a:pt x="114" y="318"/>
                  </a:lnTo>
                  <a:lnTo>
                    <a:pt x="108" y="318"/>
                  </a:lnTo>
                  <a:lnTo>
                    <a:pt x="100" y="322"/>
                  </a:lnTo>
                  <a:lnTo>
                    <a:pt x="100" y="322"/>
                  </a:lnTo>
                  <a:lnTo>
                    <a:pt x="96" y="330"/>
                  </a:lnTo>
                  <a:lnTo>
                    <a:pt x="94" y="336"/>
                  </a:lnTo>
                  <a:lnTo>
                    <a:pt x="94" y="336"/>
                  </a:lnTo>
                  <a:lnTo>
                    <a:pt x="96" y="344"/>
                  </a:lnTo>
                  <a:lnTo>
                    <a:pt x="100" y="352"/>
                  </a:lnTo>
                  <a:lnTo>
                    <a:pt x="100" y="352"/>
                  </a:lnTo>
                  <a:lnTo>
                    <a:pt x="108" y="356"/>
                  </a:lnTo>
                  <a:lnTo>
                    <a:pt x="114" y="356"/>
                  </a:lnTo>
                  <a:lnTo>
                    <a:pt x="114" y="356"/>
                  </a:lnTo>
                  <a:lnTo>
                    <a:pt x="122" y="356"/>
                  </a:lnTo>
                  <a:lnTo>
                    <a:pt x="128" y="352"/>
                  </a:lnTo>
                  <a:lnTo>
                    <a:pt x="128" y="352"/>
                  </a:lnTo>
                  <a:close/>
                  <a:moveTo>
                    <a:pt x="122" y="44"/>
                  </a:moveTo>
                  <a:lnTo>
                    <a:pt x="122" y="44"/>
                  </a:lnTo>
                  <a:lnTo>
                    <a:pt x="126" y="38"/>
                  </a:lnTo>
                  <a:lnTo>
                    <a:pt x="128" y="30"/>
                  </a:lnTo>
                  <a:lnTo>
                    <a:pt x="128" y="30"/>
                  </a:lnTo>
                  <a:lnTo>
                    <a:pt x="126" y="22"/>
                  </a:lnTo>
                  <a:lnTo>
                    <a:pt x="122" y="16"/>
                  </a:lnTo>
                  <a:lnTo>
                    <a:pt x="122" y="16"/>
                  </a:lnTo>
                  <a:lnTo>
                    <a:pt x="116" y="12"/>
                  </a:lnTo>
                  <a:lnTo>
                    <a:pt x="108" y="10"/>
                  </a:lnTo>
                  <a:lnTo>
                    <a:pt x="100" y="12"/>
                  </a:lnTo>
                  <a:lnTo>
                    <a:pt x="94" y="16"/>
                  </a:lnTo>
                  <a:lnTo>
                    <a:pt x="94" y="16"/>
                  </a:lnTo>
                  <a:lnTo>
                    <a:pt x="90" y="22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90" y="38"/>
                  </a:lnTo>
                  <a:lnTo>
                    <a:pt x="94" y="44"/>
                  </a:lnTo>
                  <a:lnTo>
                    <a:pt x="94" y="44"/>
                  </a:lnTo>
                  <a:lnTo>
                    <a:pt x="100" y="48"/>
                  </a:lnTo>
                  <a:lnTo>
                    <a:pt x="108" y="50"/>
                  </a:lnTo>
                  <a:lnTo>
                    <a:pt x="108" y="50"/>
                  </a:lnTo>
                  <a:lnTo>
                    <a:pt x="116" y="48"/>
                  </a:lnTo>
                  <a:lnTo>
                    <a:pt x="122" y="44"/>
                  </a:lnTo>
                  <a:lnTo>
                    <a:pt x="122" y="44"/>
                  </a:lnTo>
                  <a:close/>
                  <a:moveTo>
                    <a:pt x="56" y="74"/>
                  </a:moveTo>
                  <a:lnTo>
                    <a:pt x="56" y="74"/>
                  </a:lnTo>
                  <a:lnTo>
                    <a:pt x="60" y="68"/>
                  </a:lnTo>
                  <a:lnTo>
                    <a:pt x="60" y="62"/>
                  </a:lnTo>
                  <a:lnTo>
                    <a:pt x="60" y="62"/>
                  </a:lnTo>
                  <a:lnTo>
                    <a:pt x="60" y="56"/>
                  </a:lnTo>
                  <a:lnTo>
                    <a:pt x="56" y="52"/>
                  </a:lnTo>
                  <a:lnTo>
                    <a:pt x="56" y="52"/>
                  </a:lnTo>
                  <a:lnTo>
                    <a:pt x="50" y="48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34" y="52"/>
                  </a:lnTo>
                  <a:lnTo>
                    <a:pt x="34" y="52"/>
                  </a:lnTo>
                  <a:lnTo>
                    <a:pt x="30" y="56"/>
                  </a:lnTo>
                  <a:lnTo>
                    <a:pt x="28" y="62"/>
                  </a:lnTo>
                  <a:lnTo>
                    <a:pt x="28" y="62"/>
                  </a:lnTo>
                  <a:lnTo>
                    <a:pt x="30" y="68"/>
                  </a:lnTo>
                  <a:lnTo>
                    <a:pt x="34" y="74"/>
                  </a:lnTo>
                  <a:lnTo>
                    <a:pt x="34" y="74"/>
                  </a:lnTo>
                  <a:lnTo>
                    <a:pt x="38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50" y="78"/>
                  </a:lnTo>
                  <a:lnTo>
                    <a:pt x="56" y="74"/>
                  </a:lnTo>
                  <a:lnTo>
                    <a:pt x="56" y="74"/>
                  </a:lnTo>
                  <a:close/>
                  <a:moveTo>
                    <a:pt x="208" y="386"/>
                  </a:moveTo>
                  <a:lnTo>
                    <a:pt x="208" y="386"/>
                  </a:lnTo>
                  <a:lnTo>
                    <a:pt x="200" y="394"/>
                  </a:lnTo>
                  <a:lnTo>
                    <a:pt x="192" y="402"/>
                  </a:lnTo>
                  <a:lnTo>
                    <a:pt x="182" y="406"/>
                  </a:lnTo>
                  <a:lnTo>
                    <a:pt x="172" y="408"/>
                  </a:lnTo>
                  <a:lnTo>
                    <a:pt x="44" y="408"/>
                  </a:lnTo>
                  <a:lnTo>
                    <a:pt x="44" y="408"/>
                  </a:lnTo>
                  <a:lnTo>
                    <a:pt x="34" y="406"/>
                  </a:lnTo>
                  <a:lnTo>
                    <a:pt x="24" y="402"/>
                  </a:lnTo>
                  <a:lnTo>
                    <a:pt x="16" y="394"/>
                  </a:lnTo>
                  <a:lnTo>
                    <a:pt x="8" y="386"/>
                  </a:lnTo>
                  <a:lnTo>
                    <a:pt x="8" y="386"/>
                  </a:lnTo>
                  <a:lnTo>
                    <a:pt x="2" y="374"/>
                  </a:lnTo>
                  <a:lnTo>
                    <a:pt x="0" y="362"/>
                  </a:lnTo>
                  <a:lnTo>
                    <a:pt x="0" y="350"/>
                  </a:lnTo>
                  <a:lnTo>
                    <a:pt x="4" y="338"/>
                  </a:lnTo>
                  <a:lnTo>
                    <a:pt x="76" y="202"/>
                  </a:lnTo>
                  <a:lnTo>
                    <a:pt x="76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68" y="134"/>
                  </a:lnTo>
                  <a:lnTo>
                    <a:pt x="64" y="132"/>
                  </a:lnTo>
                  <a:lnTo>
                    <a:pt x="62" y="130"/>
                  </a:lnTo>
                  <a:lnTo>
                    <a:pt x="62" y="126"/>
                  </a:lnTo>
                  <a:lnTo>
                    <a:pt x="62" y="126"/>
                  </a:lnTo>
                  <a:lnTo>
                    <a:pt x="62" y="122"/>
                  </a:lnTo>
                  <a:lnTo>
                    <a:pt x="64" y="118"/>
                  </a:lnTo>
                  <a:lnTo>
                    <a:pt x="68" y="116"/>
                  </a:lnTo>
                  <a:lnTo>
                    <a:pt x="72" y="116"/>
                  </a:lnTo>
                  <a:lnTo>
                    <a:pt x="86" y="116"/>
                  </a:lnTo>
                  <a:lnTo>
                    <a:pt x="130" y="116"/>
                  </a:lnTo>
                  <a:lnTo>
                    <a:pt x="144" y="116"/>
                  </a:lnTo>
                  <a:lnTo>
                    <a:pt x="144" y="116"/>
                  </a:lnTo>
                  <a:lnTo>
                    <a:pt x="148" y="116"/>
                  </a:lnTo>
                  <a:lnTo>
                    <a:pt x="152" y="118"/>
                  </a:lnTo>
                  <a:lnTo>
                    <a:pt x="154" y="122"/>
                  </a:lnTo>
                  <a:lnTo>
                    <a:pt x="154" y="126"/>
                  </a:lnTo>
                  <a:lnTo>
                    <a:pt x="154" y="126"/>
                  </a:lnTo>
                  <a:lnTo>
                    <a:pt x="154" y="130"/>
                  </a:lnTo>
                  <a:lnTo>
                    <a:pt x="152" y="132"/>
                  </a:lnTo>
                  <a:lnTo>
                    <a:pt x="148" y="134"/>
                  </a:lnTo>
                  <a:lnTo>
                    <a:pt x="144" y="136"/>
                  </a:lnTo>
                  <a:lnTo>
                    <a:pt x="140" y="136"/>
                  </a:lnTo>
                  <a:lnTo>
                    <a:pt x="140" y="202"/>
                  </a:lnTo>
                  <a:lnTo>
                    <a:pt x="212" y="336"/>
                  </a:lnTo>
                  <a:lnTo>
                    <a:pt x="212" y="336"/>
                  </a:lnTo>
                  <a:lnTo>
                    <a:pt x="216" y="348"/>
                  </a:lnTo>
                  <a:lnTo>
                    <a:pt x="216" y="362"/>
                  </a:lnTo>
                  <a:lnTo>
                    <a:pt x="214" y="374"/>
                  </a:lnTo>
                  <a:lnTo>
                    <a:pt x="208" y="386"/>
                  </a:lnTo>
                  <a:lnTo>
                    <a:pt x="208" y="386"/>
                  </a:lnTo>
                  <a:close/>
                  <a:moveTo>
                    <a:pt x="102" y="158"/>
                  </a:moveTo>
                  <a:lnTo>
                    <a:pt x="102" y="158"/>
                  </a:lnTo>
                  <a:lnTo>
                    <a:pt x="102" y="162"/>
                  </a:lnTo>
                  <a:lnTo>
                    <a:pt x="104" y="166"/>
                  </a:lnTo>
                  <a:lnTo>
                    <a:pt x="104" y="166"/>
                  </a:lnTo>
                  <a:lnTo>
                    <a:pt x="108" y="168"/>
                  </a:lnTo>
                  <a:lnTo>
                    <a:pt x="114" y="170"/>
                  </a:lnTo>
                  <a:lnTo>
                    <a:pt x="114" y="170"/>
                  </a:lnTo>
                  <a:lnTo>
                    <a:pt x="118" y="168"/>
                  </a:lnTo>
                  <a:lnTo>
                    <a:pt x="122" y="166"/>
                  </a:lnTo>
                  <a:lnTo>
                    <a:pt x="122" y="166"/>
                  </a:lnTo>
                  <a:lnTo>
                    <a:pt x="124" y="162"/>
                  </a:lnTo>
                  <a:lnTo>
                    <a:pt x="126" y="158"/>
                  </a:lnTo>
                  <a:lnTo>
                    <a:pt x="126" y="158"/>
                  </a:lnTo>
                  <a:lnTo>
                    <a:pt x="124" y="152"/>
                  </a:lnTo>
                  <a:lnTo>
                    <a:pt x="122" y="148"/>
                  </a:lnTo>
                  <a:lnTo>
                    <a:pt x="122" y="148"/>
                  </a:lnTo>
                  <a:lnTo>
                    <a:pt x="118" y="146"/>
                  </a:lnTo>
                  <a:lnTo>
                    <a:pt x="114" y="146"/>
                  </a:lnTo>
                  <a:lnTo>
                    <a:pt x="108" y="146"/>
                  </a:lnTo>
                  <a:lnTo>
                    <a:pt x="104" y="148"/>
                  </a:lnTo>
                  <a:lnTo>
                    <a:pt x="104" y="148"/>
                  </a:lnTo>
                  <a:lnTo>
                    <a:pt x="102" y="152"/>
                  </a:lnTo>
                  <a:lnTo>
                    <a:pt x="102" y="158"/>
                  </a:lnTo>
                  <a:lnTo>
                    <a:pt x="102" y="158"/>
                  </a:lnTo>
                  <a:close/>
                  <a:moveTo>
                    <a:pt x="66" y="262"/>
                  </a:moveTo>
                  <a:lnTo>
                    <a:pt x="66" y="262"/>
                  </a:lnTo>
                  <a:lnTo>
                    <a:pt x="68" y="268"/>
                  </a:lnTo>
                  <a:lnTo>
                    <a:pt x="72" y="276"/>
                  </a:lnTo>
                  <a:lnTo>
                    <a:pt x="72" y="276"/>
                  </a:lnTo>
                  <a:lnTo>
                    <a:pt x="80" y="280"/>
                  </a:lnTo>
                  <a:lnTo>
                    <a:pt x="86" y="282"/>
                  </a:lnTo>
                  <a:lnTo>
                    <a:pt x="86" y="282"/>
                  </a:lnTo>
                  <a:lnTo>
                    <a:pt x="94" y="280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106" y="268"/>
                  </a:lnTo>
                  <a:lnTo>
                    <a:pt x="106" y="262"/>
                  </a:lnTo>
                  <a:lnTo>
                    <a:pt x="106" y="262"/>
                  </a:lnTo>
                  <a:lnTo>
                    <a:pt x="106" y="254"/>
                  </a:lnTo>
                  <a:lnTo>
                    <a:pt x="100" y="248"/>
                  </a:lnTo>
                  <a:lnTo>
                    <a:pt x="100" y="248"/>
                  </a:lnTo>
                  <a:lnTo>
                    <a:pt x="94" y="242"/>
                  </a:lnTo>
                  <a:lnTo>
                    <a:pt x="86" y="242"/>
                  </a:lnTo>
                  <a:lnTo>
                    <a:pt x="80" y="242"/>
                  </a:lnTo>
                  <a:lnTo>
                    <a:pt x="72" y="248"/>
                  </a:lnTo>
                  <a:lnTo>
                    <a:pt x="72" y="248"/>
                  </a:lnTo>
                  <a:lnTo>
                    <a:pt x="68" y="254"/>
                  </a:lnTo>
                  <a:lnTo>
                    <a:pt x="66" y="262"/>
                  </a:lnTo>
                  <a:lnTo>
                    <a:pt x="66" y="262"/>
                  </a:lnTo>
                  <a:close/>
                  <a:moveTo>
                    <a:pt x="196" y="344"/>
                  </a:moveTo>
                  <a:lnTo>
                    <a:pt x="174" y="304"/>
                  </a:lnTo>
                  <a:lnTo>
                    <a:pt x="174" y="304"/>
                  </a:lnTo>
                  <a:lnTo>
                    <a:pt x="156" y="306"/>
                  </a:lnTo>
                  <a:lnTo>
                    <a:pt x="136" y="308"/>
                  </a:lnTo>
                  <a:lnTo>
                    <a:pt x="136" y="308"/>
                  </a:lnTo>
                  <a:lnTo>
                    <a:pt x="136" y="308"/>
                  </a:lnTo>
                  <a:lnTo>
                    <a:pt x="136" y="308"/>
                  </a:lnTo>
                  <a:lnTo>
                    <a:pt x="138" y="304"/>
                  </a:lnTo>
                  <a:lnTo>
                    <a:pt x="140" y="298"/>
                  </a:lnTo>
                  <a:lnTo>
                    <a:pt x="140" y="298"/>
                  </a:lnTo>
                  <a:lnTo>
                    <a:pt x="138" y="294"/>
                  </a:lnTo>
                  <a:lnTo>
                    <a:pt x="136" y="290"/>
                  </a:lnTo>
                  <a:lnTo>
                    <a:pt x="136" y="290"/>
                  </a:lnTo>
                  <a:lnTo>
                    <a:pt x="132" y="288"/>
                  </a:lnTo>
                  <a:lnTo>
                    <a:pt x="128" y="288"/>
                  </a:lnTo>
                  <a:lnTo>
                    <a:pt x="124" y="288"/>
                  </a:lnTo>
                  <a:lnTo>
                    <a:pt x="120" y="290"/>
                  </a:lnTo>
                  <a:lnTo>
                    <a:pt x="120" y="290"/>
                  </a:lnTo>
                  <a:lnTo>
                    <a:pt x="116" y="294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6" y="302"/>
                  </a:lnTo>
                  <a:lnTo>
                    <a:pt x="118" y="306"/>
                  </a:lnTo>
                  <a:lnTo>
                    <a:pt x="118" y="306"/>
                  </a:lnTo>
                  <a:lnTo>
                    <a:pt x="100" y="302"/>
                  </a:lnTo>
                  <a:lnTo>
                    <a:pt x="100" y="302"/>
                  </a:lnTo>
                  <a:lnTo>
                    <a:pt x="82" y="298"/>
                  </a:lnTo>
                  <a:lnTo>
                    <a:pt x="82" y="298"/>
                  </a:lnTo>
                  <a:lnTo>
                    <a:pt x="60" y="296"/>
                  </a:lnTo>
                  <a:lnTo>
                    <a:pt x="60" y="296"/>
                  </a:lnTo>
                  <a:lnTo>
                    <a:pt x="46" y="298"/>
                  </a:lnTo>
                  <a:lnTo>
                    <a:pt x="20" y="346"/>
                  </a:lnTo>
                  <a:lnTo>
                    <a:pt x="20" y="346"/>
                  </a:lnTo>
                  <a:lnTo>
                    <a:pt x="18" y="352"/>
                  </a:lnTo>
                  <a:lnTo>
                    <a:pt x="18" y="360"/>
                  </a:lnTo>
                  <a:lnTo>
                    <a:pt x="20" y="368"/>
                  </a:lnTo>
                  <a:lnTo>
                    <a:pt x="24" y="376"/>
                  </a:lnTo>
                  <a:lnTo>
                    <a:pt x="24" y="376"/>
                  </a:lnTo>
                  <a:lnTo>
                    <a:pt x="28" y="382"/>
                  </a:lnTo>
                  <a:lnTo>
                    <a:pt x="32" y="386"/>
                  </a:lnTo>
                  <a:lnTo>
                    <a:pt x="38" y="388"/>
                  </a:lnTo>
                  <a:lnTo>
                    <a:pt x="44" y="390"/>
                  </a:lnTo>
                  <a:lnTo>
                    <a:pt x="172" y="390"/>
                  </a:lnTo>
                  <a:lnTo>
                    <a:pt x="172" y="390"/>
                  </a:lnTo>
                  <a:lnTo>
                    <a:pt x="178" y="388"/>
                  </a:lnTo>
                  <a:lnTo>
                    <a:pt x="184" y="386"/>
                  </a:lnTo>
                  <a:lnTo>
                    <a:pt x="188" y="382"/>
                  </a:lnTo>
                  <a:lnTo>
                    <a:pt x="192" y="376"/>
                  </a:lnTo>
                  <a:lnTo>
                    <a:pt x="192" y="376"/>
                  </a:lnTo>
                  <a:lnTo>
                    <a:pt x="196" y="368"/>
                  </a:lnTo>
                  <a:lnTo>
                    <a:pt x="198" y="360"/>
                  </a:lnTo>
                  <a:lnTo>
                    <a:pt x="198" y="352"/>
                  </a:lnTo>
                  <a:lnTo>
                    <a:pt x="196" y="344"/>
                  </a:lnTo>
                  <a:lnTo>
                    <a:pt x="196" y="3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0978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3) </a:t>
            </a:r>
            <a:r>
              <a:rPr lang="en-US" sz="3200" dirty="0" err="1"/>
              <a:t>Présentation</a:t>
            </a:r>
            <a:r>
              <a:rPr lang="en-US" sz="3200" dirty="0"/>
              <a:t> des </a:t>
            </a:r>
            <a:r>
              <a:rPr lang="en-US" sz="3200" dirty="0" err="1"/>
              <a:t>jeux</a:t>
            </a:r>
            <a:r>
              <a:rPr lang="en-US" sz="3200" dirty="0"/>
              <a:t> de </a:t>
            </a:r>
            <a:r>
              <a:rPr lang="en-US" sz="3200" dirty="0" err="1"/>
              <a:t>données</a:t>
            </a:r>
            <a:r>
              <a:rPr lang="en-US" sz="3200" dirty="0"/>
              <a:t> (1/2)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3E3DD-7B37-4DED-BA46-C0E7C7C2818B}"/>
              </a:ext>
            </a:extLst>
          </p:cNvPr>
          <p:cNvSpPr txBox="1"/>
          <p:nvPr/>
        </p:nvSpPr>
        <p:spPr>
          <a:xfrm>
            <a:off x="2719601" y="4964668"/>
            <a:ext cx="3581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/>
              <a:t>Extrait</a:t>
            </a:r>
            <a:r>
              <a:rPr lang="en-US" sz="1000" b="1" dirty="0"/>
              <a:t> du </a:t>
            </a:r>
            <a:r>
              <a:rPr lang="en-US" sz="1000" b="1" dirty="0" err="1"/>
              <a:t>jeu</a:t>
            </a:r>
            <a:r>
              <a:rPr lang="en-US" sz="1000" b="1" dirty="0"/>
              <a:t> de </a:t>
            </a:r>
            <a:r>
              <a:rPr lang="en-US" sz="1000" b="1" dirty="0" err="1"/>
              <a:t>données</a:t>
            </a:r>
            <a:r>
              <a:rPr lang="en-US" sz="1000" b="1" dirty="0"/>
              <a:t> 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DB127-8FF4-4617-BA83-09017E454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461"/>
          <a:stretch/>
        </p:blipFill>
        <p:spPr>
          <a:xfrm>
            <a:off x="1293812" y="2743200"/>
            <a:ext cx="4908977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71FC29-6193-4C2B-80EE-42688A9BCE8B}"/>
              </a:ext>
            </a:extLst>
          </p:cNvPr>
          <p:cNvSpPr txBox="1"/>
          <p:nvPr/>
        </p:nvSpPr>
        <p:spPr>
          <a:xfrm>
            <a:off x="8456612" y="4928191"/>
            <a:ext cx="3581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/>
              <a:t>Extrait</a:t>
            </a:r>
            <a:r>
              <a:rPr lang="en-US" sz="1000" b="1" dirty="0"/>
              <a:t> du </a:t>
            </a:r>
            <a:r>
              <a:rPr lang="en-US" sz="1000" b="1" dirty="0" err="1"/>
              <a:t>jeu</a:t>
            </a:r>
            <a:r>
              <a:rPr lang="en-US" sz="1000" b="1" dirty="0"/>
              <a:t> de </a:t>
            </a:r>
            <a:r>
              <a:rPr lang="en-US" sz="1000" b="1" dirty="0" err="1"/>
              <a:t>données</a:t>
            </a:r>
            <a:r>
              <a:rPr lang="en-US" sz="1000" b="1" dirty="0"/>
              <a:t> 2016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21D06C-A520-4E2D-B0EA-509037809F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05"/>
          <a:stretch/>
        </p:blipFill>
        <p:spPr>
          <a:xfrm>
            <a:off x="6627812" y="2743200"/>
            <a:ext cx="5029200" cy="21043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E38F74-2FF1-4BF3-AA3B-6A0BFEDA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06D0FF-C239-4FAB-961A-7A36CA05DD05}"/>
              </a:ext>
            </a:extLst>
          </p:cNvPr>
          <p:cNvSpPr txBox="1"/>
          <p:nvPr/>
        </p:nvSpPr>
        <p:spPr>
          <a:xfrm>
            <a:off x="2055812" y="2320292"/>
            <a:ext cx="358140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Jeu</a:t>
            </a:r>
            <a:r>
              <a:rPr lang="en-US" b="1" dirty="0">
                <a:solidFill>
                  <a:schemeClr val="bg1"/>
                </a:solidFill>
              </a:rPr>
              <a:t> de </a:t>
            </a:r>
            <a:r>
              <a:rPr lang="en-US" b="1" dirty="0" err="1">
                <a:solidFill>
                  <a:schemeClr val="bg1"/>
                </a:solidFill>
              </a:rPr>
              <a:t>données</a:t>
            </a:r>
            <a:r>
              <a:rPr lang="en-US" b="1" dirty="0">
                <a:solidFill>
                  <a:schemeClr val="bg1"/>
                </a:solidFill>
              </a:rPr>
              <a:t> 2015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072EEB-448F-48FD-8BCD-2A7648194A30}"/>
              </a:ext>
            </a:extLst>
          </p:cNvPr>
          <p:cNvCxnSpPr>
            <a:cxnSpLocks/>
          </p:cNvCxnSpPr>
          <p:nvPr/>
        </p:nvCxnSpPr>
        <p:spPr>
          <a:xfrm>
            <a:off x="6399212" y="1523999"/>
            <a:ext cx="0" cy="5303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2D9235-BAF8-4EDC-A8A7-E2ED61BD822E}"/>
              </a:ext>
            </a:extLst>
          </p:cNvPr>
          <p:cNvGrpSpPr/>
          <p:nvPr/>
        </p:nvGrpSpPr>
        <p:grpSpPr>
          <a:xfrm>
            <a:off x="4050517" y="5370477"/>
            <a:ext cx="914400" cy="914400"/>
            <a:chOff x="6652388" y="1803138"/>
            <a:chExt cx="1584176" cy="1584176"/>
          </a:xfrm>
        </p:grpSpPr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FB5FBEB6-290B-47E1-9209-8D2983E30F0E}"/>
                </a:ext>
              </a:extLst>
            </p:cNvPr>
            <p:cNvSpPr/>
            <p:nvPr/>
          </p:nvSpPr>
          <p:spPr bwMode="ltGray">
            <a:xfrm rot="5400000">
              <a:off x="6652388" y="1803138"/>
              <a:ext cx="1584176" cy="1584176"/>
            </a:xfrm>
            <a:prstGeom prst="teardrop">
              <a:avLst/>
            </a:prstGeom>
            <a:solidFill>
              <a:schemeClr val="accent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3C749CF-3B64-4665-948B-3760351CA22C}"/>
                </a:ext>
              </a:extLst>
            </p:cNvPr>
            <p:cNvSpPr/>
            <p:nvPr/>
          </p:nvSpPr>
          <p:spPr bwMode="ltGray">
            <a:xfrm>
              <a:off x="7921570" y="3080305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22EE73-3F93-4282-BEEB-DF76388E2151}"/>
                </a:ext>
              </a:extLst>
            </p:cNvPr>
            <p:cNvSpPr txBox="1"/>
            <p:nvPr/>
          </p:nvSpPr>
          <p:spPr>
            <a:xfrm>
              <a:off x="6858868" y="2218159"/>
              <a:ext cx="1198009" cy="7703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Aft>
                  <a:spcPts val="900"/>
                </a:spcAft>
              </a:pPr>
              <a:r>
                <a:rPr lang="en-GB" sz="9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47 </a:t>
              </a:r>
              <a:r>
                <a:rPr lang="en-GB" sz="900" b="1" i="1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colonnes</a:t>
              </a:r>
              <a:endParaRPr lang="en-GB" sz="900" b="1" i="1" dirty="0">
                <a:solidFill>
                  <a:schemeClr val="bg2"/>
                </a:solidFill>
                <a:latin typeface="Euphemia" panose="020B05030401020201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E27763-E771-4D12-BA27-A006D5AFC63F}"/>
              </a:ext>
            </a:extLst>
          </p:cNvPr>
          <p:cNvGrpSpPr/>
          <p:nvPr/>
        </p:nvGrpSpPr>
        <p:grpSpPr>
          <a:xfrm>
            <a:off x="2854208" y="5334000"/>
            <a:ext cx="914400" cy="914400"/>
            <a:chOff x="4806171" y="1803138"/>
            <a:chExt cx="1584176" cy="1584176"/>
          </a:xfrm>
        </p:grpSpPr>
        <p:sp>
          <p:nvSpPr>
            <p:cNvPr id="19" name="Teardrop 18">
              <a:extLst>
                <a:ext uri="{FF2B5EF4-FFF2-40B4-BE49-F238E27FC236}">
                  <a16:creationId xmlns:a16="http://schemas.microsoft.com/office/drawing/2014/main" id="{59029E61-FE7A-40FE-956B-9D1387AF41A9}"/>
                </a:ext>
              </a:extLst>
            </p:cNvPr>
            <p:cNvSpPr/>
            <p:nvPr/>
          </p:nvSpPr>
          <p:spPr bwMode="ltGray">
            <a:xfrm rot="5400000">
              <a:off x="4806171" y="1803138"/>
              <a:ext cx="1584176" cy="1584176"/>
            </a:xfrm>
            <a:prstGeom prst="teardrop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39A50F3-B332-4692-AC08-5931C04664F7}"/>
                </a:ext>
              </a:extLst>
            </p:cNvPr>
            <p:cNvSpPr/>
            <p:nvPr/>
          </p:nvSpPr>
          <p:spPr bwMode="ltGray">
            <a:xfrm>
              <a:off x="6066780" y="3080305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FF8F87-7DE7-4535-9F27-1285D7AD095C}"/>
                </a:ext>
              </a:extLst>
            </p:cNvPr>
            <p:cNvSpPr txBox="1"/>
            <p:nvPr/>
          </p:nvSpPr>
          <p:spPr>
            <a:xfrm>
              <a:off x="4806171" y="2218159"/>
              <a:ext cx="1584176" cy="7703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Aft>
                  <a:spcPts val="900"/>
                </a:spcAft>
              </a:pPr>
              <a:r>
                <a:rPr lang="en-GB" sz="9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3340 </a:t>
              </a:r>
              <a:r>
                <a:rPr lang="en-GB" sz="900" b="1" i="1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lignes</a:t>
              </a:r>
              <a:endParaRPr lang="en-GB" sz="900" b="1" i="1" dirty="0">
                <a:solidFill>
                  <a:schemeClr val="bg2"/>
                </a:solidFill>
                <a:latin typeface="Euphemia" panose="020B05030401020201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0FE9F9D-E819-479E-8929-1C2A03160704}"/>
              </a:ext>
            </a:extLst>
          </p:cNvPr>
          <p:cNvSpPr txBox="1"/>
          <p:nvPr/>
        </p:nvSpPr>
        <p:spPr>
          <a:xfrm>
            <a:off x="2737984" y="6301366"/>
            <a:ext cx="26250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err="1"/>
              <a:t>Indicateurs</a:t>
            </a:r>
            <a:r>
              <a:rPr lang="en-US" sz="1050" b="1" dirty="0"/>
              <a:t> </a:t>
            </a:r>
            <a:r>
              <a:rPr lang="en-US" sz="1050" b="1" dirty="0" err="1"/>
              <a:t>clés</a:t>
            </a:r>
            <a:r>
              <a:rPr lang="en-US" sz="1050" b="1" dirty="0"/>
              <a:t> du </a:t>
            </a:r>
            <a:r>
              <a:rPr lang="en-US" sz="1050" b="1" dirty="0" err="1"/>
              <a:t>jeu</a:t>
            </a:r>
            <a:r>
              <a:rPr lang="en-US" sz="1050" b="1" dirty="0"/>
              <a:t> de </a:t>
            </a:r>
            <a:r>
              <a:rPr lang="en-US" sz="1050" b="1" dirty="0" err="1"/>
              <a:t>données</a:t>
            </a:r>
            <a:endParaRPr lang="en-US" sz="1050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F531AC-445E-4147-B06B-223B24DC1A75}"/>
              </a:ext>
            </a:extLst>
          </p:cNvPr>
          <p:cNvGrpSpPr/>
          <p:nvPr/>
        </p:nvGrpSpPr>
        <p:grpSpPr>
          <a:xfrm>
            <a:off x="9506280" y="5386966"/>
            <a:ext cx="914400" cy="914400"/>
            <a:chOff x="6652388" y="1803138"/>
            <a:chExt cx="1584176" cy="1584176"/>
          </a:xfrm>
        </p:grpSpPr>
        <p:sp>
          <p:nvSpPr>
            <p:cNvPr id="24" name="Teardrop 23">
              <a:extLst>
                <a:ext uri="{FF2B5EF4-FFF2-40B4-BE49-F238E27FC236}">
                  <a16:creationId xmlns:a16="http://schemas.microsoft.com/office/drawing/2014/main" id="{5490950D-3214-49AD-884A-C8D1C83748B3}"/>
                </a:ext>
              </a:extLst>
            </p:cNvPr>
            <p:cNvSpPr/>
            <p:nvPr/>
          </p:nvSpPr>
          <p:spPr bwMode="ltGray">
            <a:xfrm rot="5400000">
              <a:off x="6652388" y="1803138"/>
              <a:ext cx="1584176" cy="1584176"/>
            </a:xfrm>
            <a:prstGeom prst="teardrop">
              <a:avLst/>
            </a:prstGeom>
            <a:solidFill>
              <a:schemeClr val="accent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99843CB-26C3-43E6-A548-C235D9B14D75}"/>
                </a:ext>
              </a:extLst>
            </p:cNvPr>
            <p:cNvSpPr/>
            <p:nvPr/>
          </p:nvSpPr>
          <p:spPr bwMode="ltGray">
            <a:xfrm>
              <a:off x="7921570" y="3080305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986F2B-69AD-4CA3-B67F-57DABECBED2B}"/>
                </a:ext>
              </a:extLst>
            </p:cNvPr>
            <p:cNvSpPr txBox="1"/>
            <p:nvPr/>
          </p:nvSpPr>
          <p:spPr>
            <a:xfrm>
              <a:off x="6858868" y="2218159"/>
              <a:ext cx="1198009" cy="7703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Aft>
                  <a:spcPts val="900"/>
                </a:spcAft>
              </a:pPr>
              <a:r>
                <a:rPr lang="en-GB" sz="9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46 </a:t>
              </a:r>
              <a:r>
                <a:rPr lang="en-GB" sz="900" b="1" i="1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colonnes</a:t>
              </a:r>
              <a:endParaRPr lang="en-GB" sz="900" b="1" i="1" dirty="0">
                <a:solidFill>
                  <a:schemeClr val="bg2"/>
                </a:solidFill>
                <a:latin typeface="Euphemia" panose="020B05030401020201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1DB7CD3-75DF-444F-839D-FC6793870BFD}"/>
              </a:ext>
            </a:extLst>
          </p:cNvPr>
          <p:cNvGrpSpPr/>
          <p:nvPr/>
        </p:nvGrpSpPr>
        <p:grpSpPr>
          <a:xfrm>
            <a:off x="8309971" y="5350489"/>
            <a:ext cx="914400" cy="914400"/>
            <a:chOff x="4806171" y="1803138"/>
            <a:chExt cx="1584176" cy="1584176"/>
          </a:xfrm>
        </p:grpSpPr>
        <p:sp>
          <p:nvSpPr>
            <p:cNvPr id="28" name="Teardrop 27">
              <a:extLst>
                <a:ext uri="{FF2B5EF4-FFF2-40B4-BE49-F238E27FC236}">
                  <a16:creationId xmlns:a16="http://schemas.microsoft.com/office/drawing/2014/main" id="{286A05F3-9029-411F-A586-CDC8E0124C7F}"/>
                </a:ext>
              </a:extLst>
            </p:cNvPr>
            <p:cNvSpPr/>
            <p:nvPr/>
          </p:nvSpPr>
          <p:spPr bwMode="ltGray">
            <a:xfrm rot="5400000">
              <a:off x="4806171" y="1803138"/>
              <a:ext cx="1584176" cy="1584176"/>
            </a:xfrm>
            <a:prstGeom prst="teardrop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932B5B3-4EF4-47C1-9109-6EED7ED130F0}"/>
                </a:ext>
              </a:extLst>
            </p:cNvPr>
            <p:cNvSpPr/>
            <p:nvPr/>
          </p:nvSpPr>
          <p:spPr bwMode="ltGray">
            <a:xfrm>
              <a:off x="6066780" y="3080305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5732B8-594D-4FD8-8C58-B9B77A721308}"/>
                </a:ext>
              </a:extLst>
            </p:cNvPr>
            <p:cNvSpPr txBox="1"/>
            <p:nvPr/>
          </p:nvSpPr>
          <p:spPr>
            <a:xfrm>
              <a:off x="4806171" y="2218159"/>
              <a:ext cx="1584176" cy="7703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Aft>
                  <a:spcPts val="900"/>
                </a:spcAft>
              </a:pPr>
              <a:r>
                <a:rPr lang="en-GB" sz="9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3376 </a:t>
              </a:r>
              <a:r>
                <a:rPr lang="en-GB" sz="900" b="1" i="1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lignes</a:t>
              </a:r>
              <a:endParaRPr lang="en-GB" sz="900" b="1" i="1" dirty="0">
                <a:solidFill>
                  <a:schemeClr val="bg2"/>
                </a:solidFill>
                <a:latin typeface="Euphemia" panose="020B0503040102020104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95422D9-1453-4183-90EA-63AD5E1513A0}"/>
              </a:ext>
            </a:extLst>
          </p:cNvPr>
          <p:cNvSpPr txBox="1"/>
          <p:nvPr/>
        </p:nvSpPr>
        <p:spPr>
          <a:xfrm>
            <a:off x="8193747" y="6317855"/>
            <a:ext cx="26250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err="1"/>
              <a:t>Indicateurs</a:t>
            </a:r>
            <a:r>
              <a:rPr lang="en-US" sz="1050" b="1" dirty="0"/>
              <a:t> </a:t>
            </a:r>
            <a:r>
              <a:rPr lang="en-US" sz="1050" b="1" dirty="0" err="1"/>
              <a:t>clés</a:t>
            </a:r>
            <a:r>
              <a:rPr lang="en-US" sz="1050" b="1" dirty="0"/>
              <a:t> du </a:t>
            </a:r>
            <a:r>
              <a:rPr lang="en-US" sz="1050" b="1" dirty="0" err="1"/>
              <a:t>jeu</a:t>
            </a:r>
            <a:r>
              <a:rPr lang="en-US" sz="1050" b="1" dirty="0"/>
              <a:t> de </a:t>
            </a:r>
            <a:r>
              <a:rPr lang="en-US" sz="1050" b="1" dirty="0" err="1"/>
              <a:t>données</a:t>
            </a:r>
            <a:endParaRPr lang="en-US" sz="105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D5262B-6BDF-423A-B638-58FB900A052D}"/>
              </a:ext>
            </a:extLst>
          </p:cNvPr>
          <p:cNvSpPr txBox="1"/>
          <p:nvPr/>
        </p:nvSpPr>
        <p:spPr>
          <a:xfrm>
            <a:off x="7694612" y="2320292"/>
            <a:ext cx="358140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 err="1"/>
              <a:t>Jeu</a:t>
            </a:r>
            <a:r>
              <a:rPr lang="en-US" dirty="0"/>
              <a:t> de </a:t>
            </a:r>
            <a:r>
              <a:rPr lang="en-US" dirty="0" err="1"/>
              <a:t>données</a:t>
            </a:r>
            <a:r>
              <a:rPr lang="en-US" dirty="0"/>
              <a:t> 2016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C59D335-CCB7-4498-90A3-D2CB372D6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0381" y="42229"/>
            <a:ext cx="169903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3) </a:t>
            </a:r>
            <a:r>
              <a:rPr lang="en-US" sz="3200" dirty="0" err="1"/>
              <a:t>Présentation</a:t>
            </a:r>
            <a:r>
              <a:rPr lang="en-US" sz="3200" dirty="0"/>
              <a:t> des </a:t>
            </a:r>
            <a:r>
              <a:rPr lang="en-US" sz="3200" dirty="0" err="1"/>
              <a:t>jeux</a:t>
            </a:r>
            <a:r>
              <a:rPr lang="en-US" sz="3200" dirty="0"/>
              <a:t> de </a:t>
            </a:r>
            <a:r>
              <a:rPr lang="en-US" sz="3200" dirty="0" err="1"/>
              <a:t>données</a:t>
            </a:r>
            <a:r>
              <a:rPr lang="en-US" sz="3200" dirty="0"/>
              <a:t> (2/2)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E38F74-2FF1-4BF3-AA3B-6A0BFEDA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06D0FF-C239-4FAB-961A-7A36CA05DD05}"/>
              </a:ext>
            </a:extLst>
          </p:cNvPr>
          <p:cNvSpPr txBox="1"/>
          <p:nvPr/>
        </p:nvSpPr>
        <p:spPr>
          <a:xfrm>
            <a:off x="2055812" y="2320292"/>
            <a:ext cx="358140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Analyse</a:t>
            </a:r>
            <a:r>
              <a:rPr lang="en-US" b="1" dirty="0">
                <a:solidFill>
                  <a:schemeClr val="bg1"/>
                </a:solidFill>
              </a:rPr>
              <a:t> des Nan pour 2015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072EEB-448F-48FD-8BCD-2A7648194A30}"/>
              </a:ext>
            </a:extLst>
          </p:cNvPr>
          <p:cNvCxnSpPr>
            <a:cxnSpLocks/>
          </p:cNvCxnSpPr>
          <p:nvPr/>
        </p:nvCxnSpPr>
        <p:spPr>
          <a:xfrm>
            <a:off x="6399212" y="1523999"/>
            <a:ext cx="0" cy="3840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D5262B-6BDF-423A-B638-58FB900A052D}"/>
              </a:ext>
            </a:extLst>
          </p:cNvPr>
          <p:cNvSpPr txBox="1"/>
          <p:nvPr/>
        </p:nvSpPr>
        <p:spPr>
          <a:xfrm>
            <a:off x="7694612" y="2320292"/>
            <a:ext cx="358140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 err="1"/>
              <a:t>Analyse</a:t>
            </a:r>
            <a:r>
              <a:rPr lang="en-US" dirty="0"/>
              <a:t> des Nan pour 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98AA1-1915-4861-A9E5-DDB66CED5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5" r="6379"/>
          <a:stretch/>
        </p:blipFill>
        <p:spPr>
          <a:xfrm>
            <a:off x="1293818" y="2796972"/>
            <a:ext cx="2868602" cy="2377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61CB80-2C5A-40CA-8937-573F48D76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5" r="10221"/>
          <a:stretch/>
        </p:blipFill>
        <p:spPr>
          <a:xfrm>
            <a:off x="6488680" y="2742875"/>
            <a:ext cx="2819400" cy="2377440"/>
          </a:xfrm>
          <a:prstGeom prst="rect">
            <a:avLst/>
          </a:prstGeom>
        </p:spPr>
      </p:pic>
      <p:graphicFrame>
        <p:nvGraphicFramePr>
          <p:cNvPr id="34" name="Table 5">
            <a:extLst>
              <a:ext uri="{FF2B5EF4-FFF2-40B4-BE49-F238E27FC236}">
                <a16:creationId xmlns:a16="http://schemas.microsoft.com/office/drawing/2014/main" id="{75D3F952-0162-48B2-A459-774EBFBF7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262283"/>
              </p:ext>
            </p:extLst>
          </p:nvPr>
        </p:nvGraphicFramePr>
        <p:xfrm>
          <a:off x="9485312" y="2796187"/>
          <a:ext cx="2059392" cy="2255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75997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983395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Caractéristiques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Valeur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Nombre</a:t>
                      </a:r>
                      <a:r>
                        <a:rPr lang="en-US" sz="800" dirty="0"/>
                        <a:t> de </a:t>
                      </a:r>
                      <a:r>
                        <a:rPr lang="en-US" sz="800" dirty="0" err="1"/>
                        <a:t>lignes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3376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Moyenne du </a:t>
                      </a:r>
                      <a:r>
                        <a:rPr lang="en-US" sz="800" dirty="0" err="1"/>
                        <a:t>nombre</a:t>
                      </a:r>
                      <a:r>
                        <a:rPr lang="en-US" sz="800" dirty="0"/>
                        <a:t> de </a:t>
                      </a:r>
                      <a:r>
                        <a:rPr lang="en-US" sz="800" dirty="0" err="1"/>
                        <a:t>valeurs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5.909953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800" dirty="0" err="1"/>
                        <a:t>Ecart</a:t>
                      </a:r>
                      <a:r>
                        <a:rPr lang="en-US" sz="800" dirty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1.763215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46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Min de </a:t>
                      </a:r>
                      <a:r>
                        <a:rPr lang="en-US" sz="800" dirty="0" err="1"/>
                        <a:t>valeurs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8418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597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7675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1874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257944"/>
                  </a:ext>
                </a:extLst>
              </a:tr>
            </a:tbl>
          </a:graphicData>
        </a:graphic>
      </p:graphicFrame>
      <p:graphicFrame>
        <p:nvGraphicFramePr>
          <p:cNvPr id="36" name="Table 5">
            <a:extLst>
              <a:ext uri="{FF2B5EF4-FFF2-40B4-BE49-F238E27FC236}">
                <a16:creationId xmlns:a16="http://schemas.microsoft.com/office/drawing/2014/main" id="{A94C0AA0-1321-4F3C-8E3E-299C8E5DA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54005"/>
              </p:ext>
            </p:extLst>
          </p:nvPr>
        </p:nvGraphicFramePr>
        <p:xfrm>
          <a:off x="4193489" y="2796187"/>
          <a:ext cx="2059392" cy="2255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75997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983395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Caractéristiques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Valeur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Nombre</a:t>
                      </a:r>
                      <a:r>
                        <a:rPr lang="en-US" sz="800" dirty="0"/>
                        <a:t> de </a:t>
                      </a:r>
                      <a:r>
                        <a:rPr lang="en-US" sz="800" dirty="0" err="1"/>
                        <a:t>lignes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Moyenne du </a:t>
                      </a:r>
                      <a:r>
                        <a:rPr lang="en-US" sz="800" dirty="0" err="1"/>
                        <a:t>nombre</a:t>
                      </a:r>
                      <a:r>
                        <a:rPr lang="en-US" sz="800" dirty="0"/>
                        <a:t> de </a:t>
                      </a:r>
                      <a:r>
                        <a:rPr lang="en-US" sz="800" dirty="0" err="1"/>
                        <a:t>valeurs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7.937725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800" dirty="0" err="1"/>
                        <a:t>Ecart</a:t>
                      </a:r>
                      <a:r>
                        <a:rPr lang="en-US" sz="800" dirty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1.961370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46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Min de </a:t>
                      </a:r>
                      <a:r>
                        <a:rPr lang="en-US" sz="800" dirty="0" err="1"/>
                        <a:t>valeurs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8418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597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7675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1874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257944"/>
                  </a:ext>
                </a:extLst>
              </a:tr>
            </a:tbl>
          </a:graphicData>
        </a:graphic>
      </p:graphicFrame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0B026222-BBB5-452B-875D-24B4E584A067}"/>
              </a:ext>
            </a:extLst>
          </p:cNvPr>
          <p:cNvSpPr/>
          <p:nvPr/>
        </p:nvSpPr>
        <p:spPr>
          <a:xfrm flipV="1">
            <a:off x="1446212" y="5702251"/>
            <a:ext cx="1005840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604AF6-9CCE-4A0B-AFDE-12F31F2D1CB0}"/>
              </a:ext>
            </a:extLst>
          </p:cNvPr>
          <p:cNvSpPr txBox="1"/>
          <p:nvPr/>
        </p:nvSpPr>
        <p:spPr>
          <a:xfrm>
            <a:off x="1438592" y="6125518"/>
            <a:ext cx="10058400" cy="461665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Le </a:t>
            </a:r>
            <a:r>
              <a:rPr lang="en-US" sz="1200" dirty="0" err="1"/>
              <a:t>jeu</a:t>
            </a:r>
            <a:r>
              <a:rPr lang="en-US" sz="1200" dirty="0"/>
              <a:t> de </a:t>
            </a:r>
            <a:r>
              <a:rPr lang="en-US" sz="1200" dirty="0" err="1"/>
              <a:t>données</a:t>
            </a:r>
            <a:r>
              <a:rPr lang="en-US" sz="1200" dirty="0"/>
              <a:t> pour 2016 </a:t>
            </a:r>
            <a:r>
              <a:rPr lang="en-US" sz="1200" dirty="0" err="1"/>
              <a:t>est</a:t>
            </a:r>
            <a:r>
              <a:rPr lang="en-US" sz="1200" dirty="0"/>
              <a:t> plus </a:t>
            </a:r>
            <a:r>
              <a:rPr lang="en-US" sz="1200" dirty="0" err="1"/>
              <a:t>complété</a:t>
            </a:r>
            <a:r>
              <a:rPr lang="en-US" sz="1200" dirty="0"/>
              <a:t> que </a:t>
            </a:r>
            <a:r>
              <a:rPr lang="en-US" sz="1200" dirty="0" err="1"/>
              <a:t>celui</a:t>
            </a:r>
            <a:r>
              <a:rPr lang="en-US" sz="1200" dirty="0"/>
              <a:t> de 2015. Afin </a:t>
            </a:r>
            <a:r>
              <a:rPr lang="en-US" sz="1200" dirty="0" err="1"/>
              <a:t>d’avoir</a:t>
            </a:r>
            <a:r>
              <a:rPr lang="en-US" sz="1200" dirty="0"/>
              <a:t> un </a:t>
            </a:r>
            <a:r>
              <a:rPr lang="en-US" sz="1200" dirty="0" err="1"/>
              <a:t>algorithme</a:t>
            </a:r>
            <a:r>
              <a:rPr lang="en-US" sz="1200" dirty="0"/>
              <a:t> de Machine Learning </a:t>
            </a:r>
            <a:r>
              <a:rPr lang="en-US" sz="1200" dirty="0" err="1"/>
              <a:t>efficace</a:t>
            </a:r>
            <a:r>
              <a:rPr lang="en-US" sz="1200" dirty="0"/>
              <a:t>, un </a:t>
            </a:r>
            <a:r>
              <a:rPr lang="en-US" sz="1200" dirty="0" err="1"/>
              <a:t>enrichissement</a:t>
            </a:r>
            <a:r>
              <a:rPr lang="en-US" sz="1200" dirty="0"/>
              <a:t> des </a:t>
            </a:r>
            <a:r>
              <a:rPr lang="en-US" sz="1200" dirty="0" err="1"/>
              <a:t>données</a:t>
            </a:r>
            <a:r>
              <a:rPr lang="en-US" sz="1200" dirty="0"/>
              <a:t> </a:t>
            </a:r>
            <a:r>
              <a:rPr lang="en-US" sz="1200" dirty="0" err="1"/>
              <a:t>est</a:t>
            </a:r>
            <a:r>
              <a:rPr lang="en-US" sz="1200" dirty="0"/>
              <a:t> à </a:t>
            </a:r>
            <a:r>
              <a:rPr lang="en-US" sz="1200" dirty="0" err="1"/>
              <a:t>effectuer</a:t>
            </a:r>
            <a:r>
              <a:rPr lang="en-US" sz="1200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597CD7-1D55-404B-AA79-83938EF7F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0381" y="42229"/>
            <a:ext cx="169903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1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Préparation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8FC9C-75DD-4024-9A48-6E60E5C4368C}"/>
              </a:ext>
            </a:extLst>
          </p:cNvPr>
          <p:cNvSpPr txBox="1"/>
          <p:nvPr/>
        </p:nvSpPr>
        <p:spPr>
          <a:xfrm>
            <a:off x="1657984" y="144018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Uniformisation</a:t>
            </a:r>
            <a:r>
              <a:rPr lang="en-US" dirty="0"/>
              <a:t> des </a:t>
            </a:r>
            <a:r>
              <a:rPr lang="en-US" dirty="0" err="1"/>
              <a:t>noms</a:t>
            </a:r>
            <a:r>
              <a:rPr lang="en-US" dirty="0"/>
              <a:t> des </a:t>
            </a:r>
            <a:r>
              <a:rPr lang="en-US" dirty="0" err="1"/>
              <a:t>colonnes</a:t>
            </a:r>
            <a:r>
              <a:rPr lang="en-US" dirty="0"/>
              <a:t> et des </a:t>
            </a:r>
            <a:r>
              <a:rPr lang="en-US" dirty="0" err="1"/>
              <a:t>données</a:t>
            </a:r>
            <a:r>
              <a:rPr lang="en-US" dirty="0"/>
              <a:t> 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3EC7AE98-7E27-4A60-BB11-168E3F240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8380" y="1981199"/>
            <a:ext cx="5303520" cy="14630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07553A9A-FB77-477A-B4CF-567D4CC1B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212" y="3460750"/>
            <a:ext cx="5303520" cy="11112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3F9ACD1D-848D-4E05-962F-30F9932A2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9446" y="4619306"/>
            <a:ext cx="4659966" cy="185769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4F279984-7357-4BA0-A7D7-DF6FFAD2C4CB}"/>
              </a:ext>
            </a:extLst>
          </p:cNvPr>
          <p:cNvSpPr>
            <a:spLocks/>
          </p:cNvSpPr>
          <p:nvPr/>
        </p:nvSpPr>
        <p:spPr bwMode="auto">
          <a:xfrm>
            <a:off x="4125912" y="2135187"/>
            <a:ext cx="3089275" cy="3884613"/>
          </a:xfrm>
          <a:custGeom>
            <a:avLst/>
            <a:gdLst>
              <a:gd name="T0" fmla="*/ 0 w 1961"/>
              <a:gd name="T1" fmla="*/ 0 h 2281"/>
              <a:gd name="T2" fmla="*/ 948027922 w 1961"/>
              <a:gd name="T3" fmla="*/ 0 h 2281"/>
              <a:gd name="T4" fmla="*/ 948027922 w 1961"/>
              <a:gd name="T5" fmla="*/ 2147483647 h 2281"/>
              <a:gd name="T6" fmla="*/ 2147483647 w 1961"/>
              <a:gd name="T7" fmla="*/ 2147483647 h 2281"/>
              <a:gd name="T8" fmla="*/ 2147483647 w 1961"/>
              <a:gd name="T9" fmla="*/ 2147483647 h 2281"/>
              <a:gd name="T10" fmla="*/ 2147483647 w 1961"/>
              <a:gd name="T11" fmla="*/ 2147483647 h 2281"/>
              <a:gd name="T12" fmla="*/ 2147483647 w 1961"/>
              <a:gd name="T13" fmla="*/ 2147483647 h 2281"/>
              <a:gd name="T14" fmla="*/ 2147483647 w 1961"/>
              <a:gd name="T15" fmla="*/ 2147483647 h 2281"/>
              <a:gd name="T16" fmla="*/ 0 w 1961"/>
              <a:gd name="T17" fmla="*/ 2147483647 h 2281"/>
              <a:gd name="T18" fmla="*/ 0 w 1961"/>
              <a:gd name="T19" fmla="*/ 0 h 228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61"/>
              <a:gd name="T31" fmla="*/ 0 h 2281"/>
              <a:gd name="T32" fmla="*/ 1961 w 1961"/>
              <a:gd name="T33" fmla="*/ 2281 h 228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61" h="2281">
                <a:moveTo>
                  <a:pt x="0" y="0"/>
                </a:moveTo>
                <a:lnTo>
                  <a:pt x="382" y="0"/>
                </a:lnTo>
                <a:lnTo>
                  <a:pt x="382" y="1770"/>
                </a:lnTo>
                <a:lnTo>
                  <a:pt x="1673" y="1762"/>
                </a:lnTo>
                <a:lnTo>
                  <a:pt x="1673" y="1602"/>
                </a:lnTo>
                <a:lnTo>
                  <a:pt x="1960" y="1937"/>
                </a:lnTo>
                <a:lnTo>
                  <a:pt x="1673" y="2280"/>
                </a:lnTo>
                <a:lnTo>
                  <a:pt x="1673" y="2113"/>
                </a:lnTo>
                <a:lnTo>
                  <a:pt x="0" y="2113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rnd" cmpd="sng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3CDEAE76-4989-41B2-90EC-7AE6FA115527}"/>
              </a:ext>
            </a:extLst>
          </p:cNvPr>
          <p:cNvSpPr>
            <a:spLocks/>
          </p:cNvSpPr>
          <p:nvPr/>
        </p:nvSpPr>
        <p:spPr bwMode="auto">
          <a:xfrm>
            <a:off x="3255962" y="2146300"/>
            <a:ext cx="2722563" cy="2500312"/>
          </a:xfrm>
          <a:custGeom>
            <a:avLst/>
            <a:gdLst>
              <a:gd name="T0" fmla="*/ 0 w 1969"/>
              <a:gd name="T1" fmla="*/ 0 h 1497"/>
              <a:gd name="T2" fmla="*/ 0 w 1969"/>
              <a:gd name="T3" fmla="*/ 0 h 1497"/>
              <a:gd name="T4" fmla="*/ 954027866 w 1969"/>
              <a:gd name="T5" fmla="*/ 0 h 1497"/>
              <a:gd name="T6" fmla="*/ 954027866 w 1969"/>
              <a:gd name="T7" fmla="*/ 2147483647 h 1497"/>
              <a:gd name="T8" fmla="*/ 2147483647 w 1969"/>
              <a:gd name="T9" fmla="*/ 2147483647 h 1497"/>
              <a:gd name="T10" fmla="*/ 2147483647 w 1969"/>
              <a:gd name="T11" fmla="*/ 2060844982 h 1497"/>
              <a:gd name="T12" fmla="*/ 2147483647 w 1969"/>
              <a:gd name="T13" fmla="*/ 2147483647 h 1497"/>
              <a:gd name="T14" fmla="*/ 2147483647 w 1969"/>
              <a:gd name="T15" fmla="*/ 2147483647 h 1497"/>
              <a:gd name="T16" fmla="*/ 2147483647 w 1969"/>
              <a:gd name="T17" fmla="*/ 2147483647 h 1497"/>
              <a:gd name="T18" fmla="*/ 0 w 1969"/>
              <a:gd name="T19" fmla="*/ 2147483647 h 1497"/>
              <a:gd name="T20" fmla="*/ 0 w 1969"/>
              <a:gd name="T21" fmla="*/ 0 h 149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69"/>
              <a:gd name="T34" fmla="*/ 0 h 1497"/>
              <a:gd name="T35" fmla="*/ 1969 w 1969"/>
              <a:gd name="T36" fmla="*/ 1497 h 149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69" h="1497">
                <a:moveTo>
                  <a:pt x="0" y="0"/>
                </a:moveTo>
                <a:lnTo>
                  <a:pt x="0" y="0"/>
                </a:lnTo>
                <a:lnTo>
                  <a:pt x="384" y="0"/>
                </a:lnTo>
                <a:lnTo>
                  <a:pt x="384" y="976"/>
                </a:lnTo>
                <a:lnTo>
                  <a:pt x="1680" y="976"/>
                </a:lnTo>
                <a:lnTo>
                  <a:pt x="1680" y="808"/>
                </a:lnTo>
                <a:lnTo>
                  <a:pt x="1968" y="1152"/>
                </a:lnTo>
                <a:lnTo>
                  <a:pt x="1680" y="1496"/>
                </a:lnTo>
                <a:lnTo>
                  <a:pt x="1680" y="1320"/>
                </a:lnTo>
                <a:lnTo>
                  <a:pt x="0" y="132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rnd" cmpd="sng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D138068F-421C-4D1D-80A7-507FB773F503}"/>
              </a:ext>
            </a:extLst>
          </p:cNvPr>
          <p:cNvSpPr>
            <a:spLocks/>
          </p:cNvSpPr>
          <p:nvPr/>
        </p:nvSpPr>
        <p:spPr bwMode="auto">
          <a:xfrm>
            <a:off x="2360612" y="2146300"/>
            <a:ext cx="3103562" cy="1101725"/>
          </a:xfrm>
          <a:custGeom>
            <a:avLst/>
            <a:gdLst>
              <a:gd name="T0" fmla="*/ 0 w 1969"/>
              <a:gd name="T1" fmla="*/ 0 h 689"/>
              <a:gd name="T2" fmla="*/ 0 w 1969"/>
              <a:gd name="T3" fmla="*/ 0 h 689"/>
              <a:gd name="T4" fmla="*/ 954027866 w 1969"/>
              <a:gd name="T5" fmla="*/ 0 h 689"/>
              <a:gd name="T6" fmla="*/ 954027866 w 1969"/>
              <a:gd name="T7" fmla="*/ 429552871 h 689"/>
              <a:gd name="T8" fmla="*/ 2147483647 w 1969"/>
              <a:gd name="T9" fmla="*/ 429552871 h 689"/>
              <a:gd name="T10" fmla="*/ 2147483647 w 1969"/>
              <a:gd name="T11" fmla="*/ 0 h 689"/>
              <a:gd name="T12" fmla="*/ 2147483647 w 1969"/>
              <a:gd name="T13" fmla="*/ 879562002 h 689"/>
              <a:gd name="T14" fmla="*/ 2147483647 w 1969"/>
              <a:gd name="T15" fmla="*/ 1759124004 h 689"/>
              <a:gd name="T16" fmla="*/ 2147483647 w 1969"/>
              <a:gd name="T17" fmla="*/ 1309116272 h 689"/>
              <a:gd name="T18" fmla="*/ 0 w 1969"/>
              <a:gd name="T19" fmla="*/ 1309116272 h 689"/>
              <a:gd name="T20" fmla="*/ 0 w 1969"/>
              <a:gd name="T21" fmla="*/ 0 h 68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69"/>
              <a:gd name="T34" fmla="*/ 0 h 689"/>
              <a:gd name="T35" fmla="*/ 1969 w 1969"/>
              <a:gd name="T36" fmla="*/ 689 h 68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69" h="689">
                <a:moveTo>
                  <a:pt x="0" y="0"/>
                </a:moveTo>
                <a:lnTo>
                  <a:pt x="0" y="0"/>
                </a:lnTo>
                <a:lnTo>
                  <a:pt x="384" y="0"/>
                </a:lnTo>
                <a:lnTo>
                  <a:pt x="384" y="168"/>
                </a:lnTo>
                <a:lnTo>
                  <a:pt x="1680" y="168"/>
                </a:lnTo>
                <a:lnTo>
                  <a:pt x="1680" y="0"/>
                </a:lnTo>
                <a:lnTo>
                  <a:pt x="1968" y="344"/>
                </a:lnTo>
                <a:lnTo>
                  <a:pt x="1680" y="688"/>
                </a:lnTo>
                <a:lnTo>
                  <a:pt x="1680" y="512"/>
                </a:lnTo>
                <a:lnTo>
                  <a:pt x="0" y="512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rnd" cmpd="sng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6FE4E52D-0EE0-4A0F-AF7E-B62880A78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299" y="1981200"/>
            <a:ext cx="288000" cy="28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lIns="103229" tIns="36000" rIns="103229" bIns="50709" anchor="ctr"/>
          <a:lstStyle/>
          <a:p>
            <a:pPr algn="ctr" defTabSz="1042988" eaLnBrk="0" hangingPunct="0">
              <a:buSzTx/>
              <a:defRPr/>
            </a:pPr>
            <a:r>
              <a:rPr lang="en-US" sz="1400" b="1" i="1" dirty="0">
                <a:solidFill>
                  <a:schemeClr val="bg2"/>
                </a:solidFill>
                <a:latin typeface="+mj-lt"/>
              </a:rPr>
              <a:t>1</a:t>
            </a:r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1B35A829-ADB8-4528-98D8-971AEE50A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220" y="1984244"/>
            <a:ext cx="288000" cy="28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lIns="103229" tIns="36000" rIns="103229" bIns="50709" anchor="ctr"/>
          <a:lstStyle/>
          <a:p>
            <a:pPr algn="ctr" defTabSz="1042988" eaLnBrk="0" hangingPunct="0">
              <a:buSzTx/>
              <a:defRPr/>
            </a:pPr>
            <a:r>
              <a:rPr lang="en-US" sz="1400" b="1" i="1" dirty="0">
                <a:solidFill>
                  <a:schemeClr val="bg2"/>
                </a:solidFill>
                <a:latin typeface="+mj-lt"/>
              </a:rPr>
              <a:t>2</a:t>
            </a:r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EFF295C5-1A0A-41BD-B0EB-4CAFE3D51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837" y="1981200"/>
            <a:ext cx="288000" cy="28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lIns="103229" tIns="0" rIns="103229" bIns="50709" anchor="ctr"/>
          <a:lstStyle/>
          <a:p>
            <a:pPr algn="ctr" defTabSz="1042988" eaLnBrk="0" hangingPunct="0">
              <a:buSzTx/>
              <a:defRPr/>
            </a:pPr>
            <a:r>
              <a:rPr lang="en-US" sz="1400" b="1" i="1" dirty="0">
                <a:solidFill>
                  <a:schemeClr val="bg2"/>
                </a:solidFill>
                <a:latin typeface="+mj-lt"/>
              </a:rPr>
              <a:t>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9EAA51-2162-4675-95DD-631469897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6372" y="1998635"/>
            <a:ext cx="3276000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r>
              <a:rPr lang="de-DE" sz="1200" b="1" dirty="0">
                <a:solidFill>
                  <a:schemeClr val="bg2"/>
                </a:solidFill>
                <a:latin typeface="+mj-lt"/>
              </a:rPr>
              <a:t>Les changements opérés sont :</a:t>
            </a:r>
          </a:p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endParaRPr lang="de-DE" sz="12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1805B6-A08D-499C-9AF1-2C89D26CE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820" y="3504422"/>
            <a:ext cx="4396192" cy="17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r>
              <a:rPr lang="de-DE" sz="1200" b="1" dirty="0">
                <a:solidFill>
                  <a:schemeClr val="bg2"/>
                </a:solidFill>
                <a:latin typeface="+mj-lt"/>
              </a:rPr>
              <a:t>Les colonnes suivantes ne sont pas conservées  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67828A-06D2-45D4-9BE6-C2EBD01D145E}"/>
              </a:ext>
            </a:extLst>
          </p:cNvPr>
          <p:cNvSpPr txBox="1"/>
          <p:nvPr/>
        </p:nvSpPr>
        <p:spPr>
          <a:xfrm>
            <a:off x="2305050" y="2480102"/>
            <a:ext cx="31035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Les </a:t>
            </a:r>
            <a:r>
              <a:rPr lang="en-US" sz="1050" dirty="0" err="1"/>
              <a:t>colonnes</a:t>
            </a:r>
            <a:r>
              <a:rPr lang="en-US" sz="1050" dirty="0"/>
              <a:t> </a:t>
            </a:r>
            <a:r>
              <a:rPr lang="en-US" sz="1050" dirty="0" err="1"/>
              <a:t>disposant</a:t>
            </a:r>
            <a:r>
              <a:rPr lang="en-US" sz="1050" dirty="0"/>
              <a:t> du </a:t>
            </a:r>
            <a:r>
              <a:rPr lang="en-US" sz="1050" dirty="0" err="1"/>
              <a:t>même</a:t>
            </a:r>
            <a:r>
              <a:rPr lang="en-US" sz="1050" dirty="0"/>
              <a:t> type </a:t>
            </a:r>
            <a:r>
              <a:rPr lang="en-US" sz="1050" dirty="0" err="1"/>
              <a:t>d’information</a:t>
            </a:r>
            <a:r>
              <a:rPr lang="en-US" sz="1050" dirty="0"/>
              <a:t> </a:t>
            </a:r>
            <a:r>
              <a:rPr lang="en-US" sz="1050" dirty="0" err="1"/>
              <a:t>mais</a:t>
            </a:r>
            <a:r>
              <a:rPr lang="en-US" sz="1050" dirty="0"/>
              <a:t> sous des </a:t>
            </a:r>
            <a:r>
              <a:rPr lang="en-US" sz="1050" dirty="0" err="1"/>
              <a:t>noms</a:t>
            </a:r>
            <a:r>
              <a:rPr lang="en-US" sz="1050" dirty="0"/>
              <a:t> </a:t>
            </a:r>
            <a:r>
              <a:rPr lang="en-US" sz="1050" dirty="0" err="1"/>
              <a:t>différents</a:t>
            </a:r>
            <a:endParaRPr lang="en-US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12F36E-DA54-4DF4-9949-402C7775EFFB}"/>
              </a:ext>
            </a:extLst>
          </p:cNvPr>
          <p:cNvSpPr txBox="1"/>
          <p:nvPr/>
        </p:nvSpPr>
        <p:spPr>
          <a:xfrm>
            <a:off x="3198812" y="3851702"/>
            <a:ext cx="27797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Les </a:t>
            </a:r>
            <a:r>
              <a:rPr lang="en-US" sz="1050" dirty="0" err="1"/>
              <a:t>colonnes</a:t>
            </a:r>
            <a:r>
              <a:rPr lang="en-US" sz="1050" dirty="0"/>
              <a:t> </a:t>
            </a:r>
            <a:r>
              <a:rPr lang="en-US" sz="1050" dirty="0" err="1"/>
              <a:t>présentes</a:t>
            </a:r>
            <a:r>
              <a:rPr lang="en-US" sz="1050" dirty="0"/>
              <a:t> dans un </a:t>
            </a:r>
            <a:r>
              <a:rPr lang="en-US" sz="1050" dirty="0" err="1"/>
              <a:t>seul</a:t>
            </a:r>
            <a:r>
              <a:rPr lang="en-US" sz="1050" dirty="0"/>
              <a:t> dataset ne </a:t>
            </a:r>
            <a:r>
              <a:rPr lang="en-US" sz="1050" dirty="0" err="1"/>
              <a:t>sont</a:t>
            </a:r>
            <a:r>
              <a:rPr lang="en-US" sz="1050" dirty="0"/>
              <a:t> pas </a:t>
            </a:r>
            <a:r>
              <a:rPr lang="en-US" sz="1050" dirty="0" err="1"/>
              <a:t>conservées</a:t>
            </a:r>
            <a:endParaRPr lang="en-US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ED419-1976-434B-ABB1-5974B32A5681}"/>
              </a:ext>
            </a:extLst>
          </p:cNvPr>
          <p:cNvSpPr txBox="1"/>
          <p:nvPr/>
        </p:nvSpPr>
        <p:spPr>
          <a:xfrm>
            <a:off x="4189412" y="5223302"/>
            <a:ext cx="27797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Uniformisation</a:t>
            </a:r>
            <a:r>
              <a:rPr lang="en-US" sz="1050" dirty="0"/>
              <a:t> des </a:t>
            </a:r>
            <a:r>
              <a:rPr lang="en-US" sz="1050" dirty="0" err="1"/>
              <a:t>données</a:t>
            </a:r>
            <a:endParaRPr lang="en-US" sz="105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95A4B8-29EF-4E1B-85D9-E8BF86BC0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4212" y="4660874"/>
            <a:ext cx="3276000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r>
              <a:rPr lang="de-DE" sz="1200" b="1" dirty="0">
                <a:solidFill>
                  <a:schemeClr val="bg2"/>
                </a:solidFill>
                <a:latin typeface="+mj-lt"/>
              </a:rPr>
              <a:t>Les changements suivants sont opérés :</a:t>
            </a:r>
          </a:p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endParaRPr lang="de-DE" sz="12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E82CEB-4D74-4C2A-8F9C-910B450BC410}"/>
              </a:ext>
            </a:extLst>
          </p:cNvPr>
          <p:cNvSpPr txBox="1"/>
          <p:nvPr/>
        </p:nvSpPr>
        <p:spPr>
          <a:xfrm>
            <a:off x="1446212" y="6477000"/>
            <a:ext cx="5667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Le dataset final </a:t>
            </a:r>
            <a:r>
              <a:rPr lang="en-US" sz="1400" dirty="0" err="1"/>
              <a:t>est</a:t>
            </a:r>
            <a:r>
              <a:rPr lang="en-US" sz="1400" dirty="0"/>
              <a:t> </a:t>
            </a:r>
            <a:r>
              <a:rPr lang="en-US" sz="1400" dirty="0" err="1"/>
              <a:t>basé</a:t>
            </a:r>
            <a:r>
              <a:rPr lang="en-US" sz="1400" dirty="0"/>
              <a:t> sur </a:t>
            </a:r>
            <a:r>
              <a:rPr lang="en-US" sz="1400" dirty="0" err="1"/>
              <a:t>celui</a:t>
            </a:r>
            <a:r>
              <a:rPr lang="en-US" sz="1400" dirty="0"/>
              <a:t> de 2016</a:t>
            </a:r>
          </a:p>
        </p:txBody>
      </p:sp>
      <p:graphicFrame>
        <p:nvGraphicFramePr>
          <p:cNvPr id="46" name="Table 20">
            <a:extLst>
              <a:ext uri="{FF2B5EF4-FFF2-40B4-BE49-F238E27FC236}">
                <a16:creationId xmlns:a16="http://schemas.microsoft.com/office/drawing/2014/main" id="{D68E5080-6592-446B-8EDB-AEB67816B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654456"/>
              </p:ext>
            </p:extLst>
          </p:nvPr>
        </p:nvGraphicFramePr>
        <p:xfrm>
          <a:off x="6079172" y="3728719"/>
          <a:ext cx="5120640" cy="792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8063902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2402357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5567352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133671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832059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252854506"/>
                    </a:ext>
                  </a:extLst>
                </a:gridCol>
              </a:tblGrid>
              <a:tr h="342042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Dataset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OtherFuelUse</a:t>
                      </a:r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kBtu</a:t>
                      </a:r>
                      <a:r>
                        <a:rPr lang="en-US" sz="800" dirty="0"/>
                        <a:t>)'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SPD Beats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2010 Census Tracts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City Council Districts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Seattle Police Department Micro Community Policing Plan Areas</a:t>
                      </a:r>
                      <a:endParaRPr 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740255"/>
                  </a:ext>
                </a:extLst>
              </a:tr>
              <a:tr h="227023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Dataset 2016*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State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City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107985"/>
                  </a:ext>
                </a:extLst>
              </a:tr>
            </a:tbl>
          </a:graphicData>
        </a:graphic>
      </p:graphicFrame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E0FB5528-1433-40DD-9AB1-41E9E36F01BC}"/>
              </a:ext>
            </a:extLst>
          </p:cNvPr>
          <p:cNvSpPr/>
          <p:nvPr/>
        </p:nvSpPr>
        <p:spPr>
          <a:xfrm flipV="1">
            <a:off x="5561012" y="2637463"/>
            <a:ext cx="5120640" cy="18288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" name="Table 20">
            <a:extLst>
              <a:ext uri="{FF2B5EF4-FFF2-40B4-BE49-F238E27FC236}">
                <a16:creationId xmlns:a16="http://schemas.microsoft.com/office/drawing/2014/main" id="{F4EE1D8D-DDCD-4A4F-8F29-6D40BEC64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398901"/>
              </p:ext>
            </p:extLst>
          </p:nvPr>
        </p:nvGraphicFramePr>
        <p:xfrm>
          <a:off x="5561012" y="2871785"/>
          <a:ext cx="512064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8063902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2402357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5567352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133671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832059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2528545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18369874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Nom </a:t>
                      </a:r>
                      <a:r>
                        <a:rPr lang="en-US" sz="800" b="1" dirty="0" err="1"/>
                        <a:t>colonne</a:t>
                      </a:r>
                      <a:r>
                        <a:rPr lang="en-US" sz="800" b="1" dirty="0"/>
                        <a:t> 2016*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Comments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err="1"/>
                        <a:t>ZipCode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err="1"/>
                        <a:t>TotalGHGEmissions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err="1"/>
                        <a:t>GHGEmissionsIntensity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Longitude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Latitude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107985"/>
                  </a:ext>
                </a:extLst>
              </a:tr>
            </a:tbl>
          </a:graphicData>
        </a:graphic>
      </p:graphicFrame>
      <p:graphicFrame>
        <p:nvGraphicFramePr>
          <p:cNvPr id="52" name="Table 20">
            <a:extLst>
              <a:ext uri="{FF2B5EF4-FFF2-40B4-BE49-F238E27FC236}">
                <a16:creationId xmlns:a16="http://schemas.microsoft.com/office/drawing/2014/main" id="{9F7E075F-A730-4A29-BBC5-A84479FDA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0730"/>
              </p:ext>
            </p:extLst>
          </p:nvPr>
        </p:nvGraphicFramePr>
        <p:xfrm>
          <a:off x="5561012" y="2166937"/>
          <a:ext cx="512064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8063902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2402357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5567352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133671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832059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252854506"/>
                    </a:ext>
                  </a:extLst>
                </a:gridCol>
              </a:tblGrid>
              <a:tr h="265123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Nom </a:t>
                      </a:r>
                      <a:r>
                        <a:rPr lang="en-US" sz="800" b="1" dirty="0" err="1"/>
                        <a:t>colonne</a:t>
                      </a:r>
                      <a:r>
                        <a:rPr lang="en-US" sz="800" b="1" dirty="0"/>
                        <a:t>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Comment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Zip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err="1"/>
                        <a:t>GHGEmissions</a:t>
                      </a:r>
                      <a:r>
                        <a:rPr lang="en-US" sz="700" dirty="0"/>
                        <a:t>(MetricTonsCO2e)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err="1"/>
                        <a:t>GHGEmissionsIntensity</a:t>
                      </a:r>
                      <a:r>
                        <a:rPr lang="en-US" sz="700" dirty="0"/>
                        <a:t>(kgCO2e/ft2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740255"/>
                  </a:ext>
                </a:extLst>
              </a:tr>
            </a:tbl>
          </a:graphicData>
        </a:graphic>
      </p:graphicFrame>
      <p:graphicFrame>
        <p:nvGraphicFramePr>
          <p:cNvPr id="54" name="Table 20">
            <a:extLst>
              <a:ext uri="{FF2B5EF4-FFF2-40B4-BE49-F238E27FC236}">
                <a16:creationId xmlns:a16="http://schemas.microsoft.com/office/drawing/2014/main" id="{29FCA867-46CD-4B29-A960-0CC4E353F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388943"/>
              </p:ext>
            </p:extLst>
          </p:nvPr>
        </p:nvGraphicFramePr>
        <p:xfrm>
          <a:off x="7450772" y="4882418"/>
          <a:ext cx="3931920" cy="1493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80639028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240235785"/>
                    </a:ext>
                  </a:extLst>
                </a:gridCol>
              </a:tblGrid>
              <a:tr h="196135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err="1"/>
                        <a:t>Colonne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Changement</a:t>
                      </a:r>
                      <a:endParaRPr 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740255"/>
                  </a:ext>
                </a:extLst>
              </a:tr>
              <a:tr h="287383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Default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False =&gt; No</a:t>
                      </a:r>
                    </a:p>
                    <a:p>
                      <a:pPr algn="ctr"/>
                      <a:r>
                        <a:rPr lang="en-US" sz="700" dirty="0"/>
                        <a:t>True =&gt; 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107985"/>
                  </a:ext>
                </a:extLst>
              </a:tr>
              <a:tr h="316121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err="1"/>
                        <a:t>PropertyName</a:t>
                      </a:r>
                      <a:endParaRPr lang="en-US" sz="800" b="1" dirty="0"/>
                    </a:p>
                    <a:p>
                      <a:pPr algn="ctr"/>
                      <a:r>
                        <a:rPr lang="en-US" sz="800" b="1" dirty="0"/>
                        <a:t>Neighborhood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err="1"/>
                        <a:t>CapWord</a:t>
                      </a:r>
                      <a:endParaRPr lang="en-US" sz="700" dirty="0"/>
                    </a:p>
                    <a:p>
                      <a:pPr algn="ctr"/>
                      <a:r>
                        <a:rPr lang="en-US" sz="700" dirty="0" err="1"/>
                        <a:t>CapWord</a:t>
                      </a:r>
                      <a:endParaRPr 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46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err="1"/>
                        <a:t>TaxParcelIdentification</a:t>
                      </a:r>
                      <a:r>
                        <a:rPr lang="en-US" sz="800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Suppression du </a:t>
                      </a:r>
                      <a:r>
                        <a:rPr lang="en-US" sz="700" dirty="0" err="1"/>
                        <a:t>chiffre</a:t>
                      </a:r>
                      <a:r>
                        <a:rPr lang="en-US" sz="700" dirty="0"/>
                        <a:t> 0 </a:t>
                      </a:r>
                      <a:r>
                        <a:rPr lang="en-US" sz="700" dirty="0" err="1"/>
                        <a:t>lorsqu’il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est</a:t>
                      </a:r>
                      <a:r>
                        <a:rPr lang="en-US" sz="700" dirty="0"/>
                        <a:t> present au début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576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Longitude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err="1"/>
                        <a:t>Arrondissemet</a:t>
                      </a:r>
                      <a:r>
                        <a:rPr lang="en-US" sz="700" dirty="0"/>
                        <a:t> à 4 </a:t>
                      </a:r>
                      <a:r>
                        <a:rPr lang="en-US" sz="700" dirty="0" err="1"/>
                        <a:t>chiffres</a:t>
                      </a:r>
                      <a:r>
                        <a:rPr lang="en-US" sz="700" dirty="0"/>
                        <a:t> après la virgule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512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Arrondissement à 3 </a:t>
                      </a:r>
                      <a:r>
                        <a:rPr lang="en-US" sz="700" dirty="0" err="1"/>
                        <a:t>chiffres</a:t>
                      </a:r>
                      <a:r>
                        <a:rPr lang="en-US" sz="700" dirty="0"/>
                        <a:t> après la virgule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670111"/>
                  </a:ext>
                </a:extLst>
              </a:tr>
            </a:tbl>
          </a:graphicData>
        </a:graphic>
      </p:graphicFrame>
      <p:pic>
        <p:nvPicPr>
          <p:cNvPr id="43" name="Picture 42">
            <a:extLst>
              <a:ext uri="{FF2B5EF4-FFF2-40B4-BE49-F238E27FC236}">
                <a16:creationId xmlns:a16="http://schemas.microsoft.com/office/drawing/2014/main" id="{2CD67997-01FB-4EBE-8094-81E6FF9A2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381" y="60777"/>
            <a:ext cx="169903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Préparation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43F4-B93A-4257-832F-1B95DF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8FC9C-75DD-4024-9A48-6E60E5C4368C}"/>
              </a:ext>
            </a:extLst>
          </p:cNvPr>
          <p:cNvSpPr txBox="1"/>
          <p:nvPr/>
        </p:nvSpPr>
        <p:spPr>
          <a:xfrm>
            <a:off x="1657984" y="144018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Analyse</a:t>
            </a:r>
            <a:r>
              <a:rPr lang="en-US" dirty="0"/>
              <a:t> des </a:t>
            </a:r>
            <a:r>
              <a:rPr lang="en-US" dirty="0" err="1"/>
              <a:t>corrélations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979E9-445F-4985-B55C-64473F4B8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84" y="1748449"/>
            <a:ext cx="5250180" cy="484632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4366798-1A5A-4CF4-BA27-493D6936660E}"/>
              </a:ext>
            </a:extLst>
          </p:cNvPr>
          <p:cNvSpPr txBox="1"/>
          <p:nvPr/>
        </p:nvSpPr>
        <p:spPr>
          <a:xfrm>
            <a:off x="7534543" y="2590800"/>
            <a:ext cx="3970070" cy="2954655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Corrélation</a:t>
            </a:r>
            <a:r>
              <a:rPr lang="en-US" sz="1200" dirty="0"/>
              <a:t> </a:t>
            </a:r>
            <a:r>
              <a:rPr lang="en-US" sz="1200" dirty="0" err="1"/>
              <a:t>importante</a:t>
            </a:r>
            <a:r>
              <a:rPr lang="en-US" sz="1200" dirty="0"/>
              <a:t> entre les </a:t>
            </a:r>
            <a:r>
              <a:rPr lang="en-US" sz="1200" dirty="0" err="1"/>
              <a:t>éléments</a:t>
            </a:r>
            <a:r>
              <a:rPr lang="en-US" sz="1200" dirty="0"/>
              <a:t> </a:t>
            </a:r>
            <a:r>
              <a:rPr lang="en-US" sz="1200" dirty="0" err="1"/>
              <a:t>suivants</a:t>
            </a:r>
            <a:r>
              <a:rPr lang="en-US" sz="1200" dirty="0"/>
              <a:t>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600" dirty="0"/>
              <a:t> *</a:t>
            </a:r>
            <a:r>
              <a:rPr lang="en-US" sz="600" dirty="0" err="1"/>
              <a:t>afin</a:t>
            </a:r>
            <a:r>
              <a:rPr lang="en-US" sz="600" dirty="0"/>
              <a:t> </a:t>
            </a:r>
            <a:r>
              <a:rPr lang="en-US" sz="600" dirty="0" err="1"/>
              <a:t>d’éviter</a:t>
            </a:r>
            <a:r>
              <a:rPr lang="en-US" sz="600" dirty="0"/>
              <a:t> le  sur-</a:t>
            </a:r>
            <a:r>
              <a:rPr lang="en-US" sz="600" dirty="0" err="1"/>
              <a:t>apprentissage</a:t>
            </a:r>
            <a:r>
              <a:rPr lang="en-US" sz="600" dirty="0"/>
              <a:t> de </a:t>
            </a:r>
            <a:r>
              <a:rPr lang="en-US" sz="600" dirty="0" err="1"/>
              <a:t>l’algorithme</a:t>
            </a:r>
            <a:r>
              <a:rPr lang="en-US" sz="600" dirty="0"/>
              <a:t>, </a:t>
            </a:r>
            <a:r>
              <a:rPr lang="en-US" sz="600" dirty="0" err="1"/>
              <a:t>uniquement</a:t>
            </a:r>
            <a:r>
              <a:rPr lang="en-US" sz="600" dirty="0"/>
              <a:t> les </a:t>
            </a:r>
            <a:r>
              <a:rPr lang="en-US" sz="600" dirty="0" err="1"/>
              <a:t>valeurs</a:t>
            </a:r>
            <a:r>
              <a:rPr lang="en-US" sz="600" dirty="0"/>
              <a:t> </a:t>
            </a:r>
            <a:r>
              <a:rPr lang="en-US" sz="600" dirty="0" err="1"/>
              <a:t>en</a:t>
            </a:r>
            <a:r>
              <a:rPr lang="en-US" sz="600" dirty="0"/>
              <a:t> gras </a:t>
            </a:r>
            <a:r>
              <a:rPr lang="en-US" sz="600" dirty="0" err="1"/>
              <a:t>sont</a:t>
            </a:r>
            <a:r>
              <a:rPr lang="en-US" sz="600" dirty="0"/>
              <a:t> </a:t>
            </a:r>
            <a:r>
              <a:rPr lang="en-US" sz="600" dirty="0" err="1"/>
              <a:t>conservées</a:t>
            </a:r>
            <a:r>
              <a:rPr lang="en-US" sz="6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L’energyScore</a:t>
            </a:r>
            <a:r>
              <a:rPr lang="en-US" sz="1200" dirty="0"/>
              <a:t> </a:t>
            </a:r>
            <a:r>
              <a:rPr lang="en-US" sz="1200" dirty="0" err="1"/>
              <a:t>est</a:t>
            </a:r>
            <a:r>
              <a:rPr lang="en-US" sz="1200" dirty="0"/>
              <a:t> </a:t>
            </a:r>
            <a:r>
              <a:rPr lang="en-US" sz="1200" dirty="0" err="1"/>
              <a:t>très</a:t>
            </a:r>
            <a:r>
              <a:rPr lang="en-US" sz="1200" dirty="0"/>
              <a:t> </a:t>
            </a:r>
            <a:r>
              <a:rPr lang="en-US" sz="1200" dirty="0" err="1"/>
              <a:t>faiblement</a:t>
            </a:r>
            <a:r>
              <a:rPr lang="en-US" sz="1200" dirty="0"/>
              <a:t> </a:t>
            </a:r>
            <a:r>
              <a:rPr lang="en-US" sz="1200" dirty="0" err="1"/>
              <a:t>corrélé</a:t>
            </a:r>
            <a:r>
              <a:rPr lang="en-US" sz="1200" dirty="0"/>
              <a:t> avec la </a:t>
            </a:r>
            <a:r>
              <a:rPr lang="en-US" sz="1200" dirty="0" err="1"/>
              <a:t>consommation</a:t>
            </a:r>
            <a:r>
              <a:rPr lang="en-US" sz="1200" dirty="0"/>
              <a:t> </a:t>
            </a:r>
            <a:r>
              <a:rPr lang="en-US" sz="1200" dirty="0" err="1"/>
              <a:t>d’énergie</a:t>
            </a:r>
            <a:r>
              <a:rPr lang="en-US" sz="1200" dirty="0"/>
              <a:t>, </a:t>
            </a:r>
            <a:r>
              <a:rPr lang="en-US" sz="1200" dirty="0" err="1"/>
              <a:t>cet</a:t>
            </a:r>
            <a:r>
              <a:rPr lang="en-US" sz="1200" dirty="0"/>
              <a:t> </a:t>
            </a:r>
            <a:r>
              <a:rPr lang="en-US" sz="1200" dirty="0" err="1"/>
              <a:t>indicateur</a:t>
            </a:r>
            <a:r>
              <a:rPr lang="en-US" sz="1200" dirty="0"/>
              <a:t> ne </a:t>
            </a:r>
            <a:r>
              <a:rPr lang="en-US" sz="1200" dirty="0" err="1"/>
              <a:t>semble</a:t>
            </a:r>
            <a:r>
              <a:rPr lang="en-US" sz="1200" dirty="0"/>
              <a:t> pas pertinent, </a:t>
            </a:r>
            <a:r>
              <a:rPr lang="en-US" sz="1200" dirty="0" err="1"/>
              <a:t>il</a:t>
            </a:r>
            <a:r>
              <a:rPr lang="en-US" sz="1200" dirty="0"/>
              <a:t> </a:t>
            </a:r>
            <a:r>
              <a:rPr lang="en-US" sz="1200" dirty="0" err="1"/>
              <a:t>est</a:t>
            </a:r>
            <a:r>
              <a:rPr lang="en-US" sz="1200" dirty="0"/>
              <a:t> </a:t>
            </a:r>
            <a:r>
              <a:rPr lang="en-US" sz="1200" dirty="0" err="1"/>
              <a:t>conservé</a:t>
            </a:r>
            <a:r>
              <a:rPr lang="en-US" sz="1200" dirty="0"/>
              <a:t> </a:t>
            </a:r>
            <a:r>
              <a:rPr lang="en-US" sz="1200" dirty="0" err="1"/>
              <a:t>cependant</a:t>
            </a:r>
            <a:r>
              <a:rPr lang="en-US" sz="1200" dirty="0"/>
              <a:t> </a:t>
            </a:r>
            <a:r>
              <a:rPr lang="en-US" sz="1200" dirty="0" err="1"/>
              <a:t>afin</a:t>
            </a:r>
            <a:r>
              <a:rPr lang="en-US" sz="1200" dirty="0"/>
              <a:t> de verifier son influence sur le </a:t>
            </a:r>
            <a:r>
              <a:rPr lang="en-US" sz="1200" dirty="0" err="1"/>
              <a:t>modèle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69A52F39-EF99-4890-B065-F966EB65675C}"/>
              </a:ext>
            </a:extLst>
          </p:cNvPr>
          <p:cNvSpPr/>
          <p:nvPr/>
        </p:nvSpPr>
        <p:spPr>
          <a:xfrm rot="16200000" flipV="1">
            <a:off x="5057854" y="3844087"/>
            <a:ext cx="448056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Table 5">
            <a:extLst>
              <a:ext uri="{FF2B5EF4-FFF2-40B4-BE49-F238E27FC236}">
                <a16:creationId xmlns:a16="http://schemas.microsoft.com/office/drawing/2014/main" id="{26FB1BAD-2A35-474A-97C4-79721B734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924884"/>
              </p:ext>
            </p:extLst>
          </p:nvPr>
        </p:nvGraphicFramePr>
        <p:xfrm>
          <a:off x="8106092" y="2971800"/>
          <a:ext cx="2560320" cy="13716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85067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1375253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Valeur</a:t>
                      </a:r>
                      <a:r>
                        <a:rPr lang="en-US" sz="900" dirty="0"/>
                        <a:t> 1*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Valeur</a:t>
                      </a:r>
                      <a:r>
                        <a:rPr lang="en-US" sz="900" dirty="0"/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800" b="1" dirty="0"/>
                        <a:t>'</a:t>
                      </a:r>
                      <a:r>
                        <a:rPr lang="en-US" sz="800" b="1" dirty="0" err="1"/>
                        <a:t>SiteEUI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kBtu</a:t>
                      </a:r>
                      <a:r>
                        <a:rPr lang="en-US" sz="800" b="1" dirty="0"/>
                        <a:t>/sf)’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'</a:t>
                      </a:r>
                      <a:r>
                        <a:rPr lang="en-US" sz="800" dirty="0" err="1"/>
                        <a:t>SiteEUIWN</a:t>
                      </a:r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kBtu</a:t>
                      </a:r>
                      <a:r>
                        <a:rPr lang="en-US" sz="800" dirty="0"/>
                        <a:t>/sf)'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b="1" dirty="0"/>
                        <a:t>'</a:t>
                      </a:r>
                      <a:r>
                        <a:rPr lang="en-US" sz="800" b="1" dirty="0" err="1"/>
                        <a:t>SourceEUI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kBtu</a:t>
                      </a:r>
                      <a:r>
                        <a:rPr lang="en-US" sz="800" b="1" dirty="0"/>
                        <a:t>/sf)’’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'</a:t>
                      </a:r>
                      <a:r>
                        <a:rPr lang="en-US" sz="800" dirty="0" err="1"/>
                        <a:t>SourceEUIWN</a:t>
                      </a:r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kBtu</a:t>
                      </a:r>
                      <a:r>
                        <a:rPr lang="en-US" sz="800" dirty="0"/>
                        <a:t>/sf)'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800" b="1" dirty="0"/>
                        <a:t>'</a:t>
                      </a:r>
                      <a:r>
                        <a:rPr lang="en-US" sz="800" b="1" dirty="0" err="1"/>
                        <a:t>SiteEnergyUse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kBtu</a:t>
                      </a:r>
                      <a:r>
                        <a:rPr lang="en-US" sz="800" b="1" dirty="0"/>
                        <a:t>)’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'</a:t>
                      </a:r>
                      <a:r>
                        <a:rPr lang="en-US" sz="800" dirty="0" err="1"/>
                        <a:t>SiteEnergyUseWN</a:t>
                      </a:r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kBtu</a:t>
                      </a:r>
                      <a:r>
                        <a:rPr lang="en-US" sz="800" dirty="0"/>
                        <a:t>)'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46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b="1" dirty="0"/>
                        <a:t>'Electricity(</a:t>
                      </a:r>
                      <a:r>
                        <a:rPr lang="en-US" sz="800" b="1" dirty="0" err="1"/>
                        <a:t>kBtu</a:t>
                      </a:r>
                      <a:r>
                        <a:rPr lang="en-US" sz="800" b="1" dirty="0"/>
                        <a:t>)'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'Electricity(kWh)’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8418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b="1" dirty="0"/>
                        <a:t>'</a:t>
                      </a:r>
                      <a:r>
                        <a:rPr lang="en-US" sz="800" b="1" dirty="0" err="1"/>
                        <a:t>NaturalGas</a:t>
                      </a:r>
                      <a:r>
                        <a:rPr lang="en-US" sz="800" b="1" dirty="0"/>
                        <a:t>(</a:t>
                      </a:r>
                      <a:r>
                        <a:rPr lang="en-US" sz="800" b="1" dirty="0" err="1"/>
                        <a:t>kBtu</a:t>
                      </a:r>
                      <a:r>
                        <a:rPr lang="en-US" sz="800" b="1" dirty="0"/>
                        <a:t>)'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'</a:t>
                      </a:r>
                      <a:r>
                        <a:rPr lang="en-US" sz="800" dirty="0" err="1"/>
                        <a:t>NaturalGas</a:t>
                      </a:r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therms</a:t>
                      </a:r>
                      <a:r>
                        <a:rPr lang="en-US" sz="800" dirty="0"/>
                        <a:t>)’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59712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2673B250-944F-4E61-B89A-AE5662152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381" y="60777"/>
            <a:ext cx="169903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4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Préparation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CB105-CE34-4EF8-B53D-7BE03773C4FD}"/>
              </a:ext>
            </a:extLst>
          </p:cNvPr>
          <p:cNvSpPr txBox="1"/>
          <p:nvPr/>
        </p:nvSpPr>
        <p:spPr>
          <a:xfrm>
            <a:off x="2055812" y="1532014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 </a:t>
            </a:r>
            <a:r>
              <a:rPr lang="en-US" dirty="0" err="1"/>
              <a:t>principales</a:t>
            </a:r>
            <a:r>
              <a:rPr lang="en-US" dirty="0"/>
              <a:t> </a:t>
            </a:r>
            <a:r>
              <a:rPr lang="en-US" dirty="0" err="1"/>
              <a:t>colonnes</a:t>
            </a:r>
            <a:r>
              <a:rPr lang="en-US" dirty="0"/>
              <a:t> </a:t>
            </a:r>
            <a:r>
              <a:rPr lang="en-US" dirty="0" err="1"/>
              <a:t>sélectionnées</a:t>
            </a:r>
            <a:r>
              <a:rPr lang="en-US" dirty="0"/>
              <a:t> (1/4)</a:t>
            </a:r>
          </a:p>
        </p:txBody>
      </p:sp>
      <p:graphicFrame>
        <p:nvGraphicFramePr>
          <p:cNvPr id="8" name="Content Placeholder 10">
            <a:extLst>
              <a:ext uri="{FF2B5EF4-FFF2-40B4-BE49-F238E27FC236}">
                <a16:creationId xmlns:a16="http://schemas.microsoft.com/office/drawing/2014/main" id="{448107E8-113E-452E-87C3-02643FCBDBB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31511802"/>
              </p:ext>
            </p:extLst>
          </p:nvPr>
        </p:nvGraphicFramePr>
        <p:xfrm>
          <a:off x="1751012" y="1999847"/>
          <a:ext cx="9912803" cy="42635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8628728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1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103095643"/>
                    </a:ext>
                  </a:extLst>
                </a:gridCol>
              </a:tblGrid>
              <a:tr h="4230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</a:t>
                      </a:r>
                      <a:r>
                        <a:rPr lang="en-US" dirty="0"/>
                        <a:t>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Raison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OSEBuildingID</a:t>
                      </a:r>
                      <a:endParaRPr lang="en-US" sz="1200" b="1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/>
                        <a:t>Identifiant d’un bâtiment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clé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 err="1"/>
                        <a:t>DataYear</a:t>
                      </a:r>
                      <a:endParaRPr lang="en-US" sz="12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Année des mesures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clé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0987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BuildingType</a:t>
                      </a:r>
                      <a:endParaRPr lang="en-US" sz="1200" b="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Type de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bâtiment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input algo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A encoder (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811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PrimaryPropertyType</a:t>
                      </a:r>
                      <a:endParaRPr lang="en-US" sz="12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Type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Principale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la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propriété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input algo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A encoder (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1678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/>
                        <a:t>Neighborhood</a:t>
                      </a:r>
                      <a:endParaRPr lang="en-US" sz="12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input algo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A encoder (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30577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i="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YearBuilt</a:t>
                      </a:r>
                      <a:endParaRPr lang="en-US" sz="1200" b="0" i="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construction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clé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97271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 err="1"/>
                        <a:t>NumberOfBuilding</a:t>
                      </a:r>
                      <a:endParaRPr lang="en-US" sz="12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Nombre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bâtiments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Donnée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input algo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17037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294F7-409F-498A-AD0F-461568E2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9</a:t>
            </a:fld>
            <a:endParaRPr lang="en-US"/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8584E978-18E1-41D8-B4F9-07BE2D64F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392" y="3438526"/>
            <a:ext cx="744220" cy="744220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576891-51E4-4F8C-A7B0-596D28EFC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910" y="3029920"/>
            <a:ext cx="457200" cy="457200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D43DDD-1F47-4CB2-9A02-591B6A9A0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902" y="2438400"/>
            <a:ext cx="457200" cy="457200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A40AFA-1E13-4E71-80E3-AC9AC3F2A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910" y="5257800"/>
            <a:ext cx="457200" cy="457200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4247BEE9-42F0-4AB8-A162-BEA8680C9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392" y="4556439"/>
            <a:ext cx="744220" cy="744220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E09CC395-EB11-4AE4-AF07-9FE68BAE7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392" y="5647054"/>
            <a:ext cx="744220" cy="74422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3AE32A9-48DF-42F2-9D4A-EDF7DC1A0A9E}"/>
              </a:ext>
            </a:extLst>
          </p:cNvPr>
          <p:cNvGrpSpPr/>
          <p:nvPr/>
        </p:nvGrpSpPr>
        <p:grpSpPr>
          <a:xfrm>
            <a:off x="9523412" y="3581400"/>
            <a:ext cx="457200" cy="457200"/>
            <a:chOff x="7867755" y="3474401"/>
            <a:chExt cx="612000" cy="612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7B9EDB1-127D-4B61-BB63-2C75604E2CA6}"/>
                </a:ext>
              </a:extLst>
            </p:cNvPr>
            <p:cNvSpPr/>
            <p:nvPr/>
          </p:nvSpPr>
          <p:spPr bwMode="ltGray">
            <a:xfrm>
              <a:off x="7867755" y="3474401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3" name="Freeform 4846">
              <a:extLst>
                <a:ext uri="{FF2B5EF4-FFF2-40B4-BE49-F238E27FC236}">
                  <a16:creationId xmlns:a16="http://schemas.microsoft.com/office/drawing/2014/main" id="{572ECB5F-57DF-4513-B740-D168910828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6974" y="3599197"/>
              <a:ext cx="472787" cy="389928"/>
            </a:xfrm>
            <a:custGeom>
              <a:avLst/>
              <a:gdLst>
                <a:gd name="T0" fmla="*/ 234 w 388"/>
                <a:gd name="T1" fmla="*/ 108 h 320"/>
                <a:gd name="T2" fmla="*/ 206 w 388"/>
                <a:gd name="T3" fmla="*/ 22 h 320"/>
                <a:gd name="T4" fmla="*/ 150 w 388"/>
                <a:gd name="T5" fmla="*/ 24 h 320"/>
                <a:gd name="T6" fmla="*/ 110 w 388"/>
                <a:gd name="T7" fmla="*/ 24 h 320"/>
                <a:gd name="T8" fmla="*/ 24 w 388"/>
                <a:gd name="T9" fmla="*/ 52 h 320"/>
                <a:gd name="T10" fmla="*/ 26 w 388"/>
                <a:gd name="T11" fmla="*/ 108 h 320"/>
                <a:gd name="T12" fmla="*/ 26 w 388"/>
                <a:gd name="T13" fmla="*/ 148 h 320"/>
                <a:gd name="T14" fmla="*/ 52 w 388"/>
                <a:gd name="T15" fmla="*/ 234 h 320"/>
                <a:gd name="T16" fmla="*/ 110 w 388"/>
                <a:gd name="T17" fmla="*/ 232 h 320"/>
                <a:gd name="T18" fmla="*/ 150 w 388"/>
                <a:gd name="T19" fmla="*/ 232 h 320"/>
                <a:gd name="T20" fmla="*/ 236 w 388"/>
                <a:gd name="T21" fmla="*/ 206 h 320"/>
                <a:gd name="T22" fmla="*/ 234 w 388"/>
                <a:gd name="T23" fmla="*/ 148 h 320"/>
                <a:gd name="T24" fmla="*/ 114 w 388"/>
                <a:gd name="T25" fmla="*/ 208 h 320"/>
                <a:gd name="T26" fmla="*/ 62 w 388"/>
                <a:gd name="T27" fmla="*/ 174 h 320"/>
                <a:gd name="T28" fmla="*/ 48 w 388"/>
                <a:gd name="T29" fmla="*/ 128 h 320"/>
                <a:gd name="T30" fmla="*/ 72 w 388"/>
                <a:gd name="T31" fmla="*/ 70 h 320"/>
                <a:gd name="T32" fmla="*/ 130 w 388"/>
                <a:gd name="T33" fmla="*/ 46 h 320"/>
                <a:gd name="T34" fmla="*/ 176 w 388"/>
                <a:gd name="T35" fmla="*/ 60 h 320"/>
                <a:gd name="T36" fmla="*/ 210 w 388"/>
                <a:gd name="T37" fmla="*/ 112 h 320"/>
                <a:gd name="T38" fmla="*/ 206 w 388"/>
                <a:gd name="T39" fmla="*/ 160 h 320"/>
                <a:gd name="T40" fmla="*/ 162 w 388"/>
                <a:gd name="T41" fmla="*/ 204 h 320"/>
                <a:gd name="T42" fmla="*/ 130 w 388"/>
                <a:gd name="T43" fmla="*/ 66 h 320"/>
                <a:gd name="T44" fmla="*/ 94 w 388"/>
                <a:gd name="T45" fmla="*/ 76 h 320"/>
                <a:gd name="T46" fmla="*/ 68 w 388"/>
                <a:gd name="T47" fmla="*/ 116 h 320"/>
                <a:gd name="T48" fmla="*/ 72 w 388"/>
                <a:gd name="T49" fmla="*/ 152 h 320"/>
                <a:gd name="T50" fmla="*/ 106 w 388"/>
                <a:gd name="T51" fmla="*/ 186 h 320"/>
                <a:gd name="T52" fmla="*/ 142 w 388"/>
                <a:gd name="T53" fmla="*/ 190 h 320"/>
                <a:gd name="T54" fmla="*/ 182 w 388"/>
                <a:gd name="T55" fmla="*/ 162 h 320"/>
                <a:gd name="T56" fmla="*/ 192 w 388"/>
                <a:gd name="T57" fmla="*/ 128 h 320"/>
                <a:gd name="T58" fmla="*/ 174 w 388"/>
                <a:gd name="T59" fmla="*/ 84 h 320"/>
                <a:gd name="T60" fmla="*/ 130 w 388"/>
                <a:gd name="T61" fmla="*/ 66 h 320"/>
                <a:gd name="T62" fmla="*/ 120 w 388"/>
                <a:gd name="T63" fmla="*/ 152 h 320"/>
                <a:gd name="T64" fmla="*/ 102 w 388"/>
                <a:gd name="T65" fmla="*/ 128 h 320"/>
                <a:gd name="T66" fmla="*/ 130 w 388"/>
                <a:gd name="T67" fmla="*/ 102 h 320"/>
                <a:gd name="T68" fmla="*/ 154 w 388"/>
                <a:gd name="T69" fmla="*/ 118 h 320"/>
                <a:gd name="T70" fmla="*/ 148 w 388"/>
                <a:gd name="T71" fmla="*/ 148 h 320"/>
                <a:gd name="T72" fmla="*/ 370 w 388"/>
                <a:gd name="T73" fmla="*/ 248 h 320"/>
                <a:gd name="T74" fmla="*/ 364 w 388"/>
                <a:gd name="T75" fmla="*/ 214 h 320"/>
                <a:gd name="T76" fmla="*/ 320 w 388"/>
                <a:gd name="T77" fmla="*/ 162 h 320"/>
                <a:gd name="T78" fmla="*/ 286 w 388"/>
                <a:gd name="T79" fmla="*/ 186 h 320"/>
                <a:gd name="T80" fmla="*/ 260 w 388"/>
                <a:gd name="T81" fmla="*/ 208 h 320"/>
                <a:gd name="T82" fmla="*/ 236 w 388"/>
                <a:gd name="T83" fmla="*/ 272 h 320"/>
                <a:gd name="T84" fmla="*/ 274 w 388"/>
                <a:gd name="T85" fmla="*/ 290 h 320"/>
                <a:gd name="T86" fmla="*/ 306 w 388"/>
                <a:gd name="T87" fmla="*/ 302 h 320"/>
                <a:gd name="T88" fmla="*/ 372 w 388"/>
                <a:gd name="T89" fmla="*/ 290 h 320"/>
                <a:gd name="T90" fmla="*/ 370 w 388"/>
                <a:gd name="T91" fmla="*/ 248 h 320"/>
                <a:gd name="T92" fmla="*/ 310 w 388"/>
                <a:gd name="T93" fmla="*/ 266 h 320"/>
                <a:gd name="T94" fmla="*/ 288 w 388"/>
                <a:gd name="T95" fmla="*/ 252 h 320"/>
                <a:gd name="T96" fmla="*/ 300 w 388"/>
                <a:gd name="T97" fmla="*/ 220 h 320"/>
                <a:gd name="T98" fmla="*/ 326 w 388"/>
                <a:gd name="T99" fmla="*/ 224 h 320"/>
                <a:gd name="T100" fmla="*/ 332 w 388"/>
                <a:gd name="T101" fmla="*/ 25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88" h="320">
                  <a:moveTo>
                    <a:pt x="258" y="148"/>
                  </a:moveTo>
                  <a:lnTo>
                    <a:pt x="258" y="108"/>
                  </a:lnTo>
                  <a:lnTo>
                    <a:pt x="234" y="108"/>
                  </a:lnTo>
                  <a:lnTo>
                    <a:pt x="234" y="108"/>
                  </a:lnTo>
                  <a:lnTo>
                    <a:pt x="226" y="88"/>
                  </a:lnTo>
                  <a:lnTo>
                    <a:pt x="216" y="70"/>
                  </a:lnTo>
                  <a:lnTo>
                    <a:pt x="236" y="52"/>
                  </a:lnTo>
                  <a:lnTo>
                    <a:pt x="206" y="22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70" y="30"/>
                  </a:lnTo>
                  <a:lnTo>
                    <a:pt x="150" y="24"/>
                  </a:lnTo>
                  <a:lnTo>
                    <a:pt x="150" y="0"/>
                  </a:lnTo>
                  <a:lnTo>
                    <a:pt x="110" y="0"/>
                  </a:lnTo>
                  <a:lnTo>
                    <a:pt x="110" y="24"/>
                  </a:lnTo>
                  <a:lnTo>
                    <a:pt x="110" y="24"/>
                  </a:lnTo>
                  <a:lnTo>
                    <a:pt x="90" y="30"/>
                  </a:lnTo>
                  <a:lnTo>
                    <a:pt x="70" y="40"/>
                  </a:lnTo>
                  <a:lnTo>
                    <a:pt x="52" y="22"/>
                  </a:lnTo>
                  <a:lnTo>
                    <a:pt x="24" y="52"/>
                  </a:lnTo>
                  <a:lnTo>
                    <a:pt x="42" y="70"/>
                  </a:lnTo>
                  <a:lnTo>
                    <a:pt x="42" y="70"/>
                  </a:lnTo>
                  <a:lnTo>
                    <a:pt x="32" y="88"/>
                  </a:lnTo>
                  <a:lnTo>
                    <a:pt x="26" y="108"/>
                  </a:lnTo>
                  <a:lnTo>
                    <a:pt x="0" y="108"/>
                  </a:lnTo>
                  <a:lnTo>
                    <a:pt x="0" y="148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32" y="168"/>
                  </a:lnTo>
                  <a:lnTo>
                    <a:pt x="42" y="188"/>
                  </a:lnTo>
                  <a:lnTo>
                    <a:pt x="24" y="206"/>
                  </a:lnTo>
                  <a:lnTo>
                    <a:pt x="52" y="234"/>
                  </a:lnTo>
                  <a:lnTo>
                    <a:pt x="70" y="216"/>
                  </a:lnTo>
                  <a:lnTo>
                    <a:pt x="70" y="216"/>
                  </a:lnTo>
                  <a:lnTo>
                    <a:pt x="90" y="226"/>
                  </a:lnTo>
                  <a:lnTo>
                    <a:pt x="110" y="232"/>
                  </a:lnTo>
                  <a:lnTo>
                    <a:pt x="110" y="258"/>
                  </a:lnTo>
                  <a:lnTo>
                    <a:pt x="150" y="258"/>
                  </a:lnTo>
                  <a:lnTo>
                    <a:pt x="150" y="232"/>
                  </a:lnTo>
                  <a:lnTo>
                    <a:pt x="150" y="232"/>
                  </a:lnTo>
                  <a:lnTo>
                    <a:pt x="170" y="226"/>
                  </a:lnTo>
                  <a:lnTo>
                    <a:pt x="188" y="216"/>
                  </a:lnTo>
                  <a:lnTo>
                    <a:pt x="206" y="234"/>
                  </a:lnTo>
                  <a:lnTo>
                    <a:pt x="236" y="206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6" y="168"/>
                  </a:lnTo>
                  <a:lnTo>
                    <a:pt x="234" y="148"/>
                  </a:lnTo>
                  <a:lnTo>
                    <a:pt x="258" y="148"/>
                  </a:lnTo>
                  <a:close/>
                  <a:moveTo>
                    <a:pt x="130" y="210"/>
                  </a:moveTo>
                  <a:lnTo>
                    <a:pt x="130" y="210"/>
                  </a:lnTo>
                  <a:lnTo>
                    <a:pt x="114" y="208"/>
                  </a:lnTo>
                  <a:lnTo>
                    <a:pt x="98" y="204"/>
                  </a:lnTo>
                  <a:lnTo>
                    <a:pt x="84" y="196"/>
                  </a:lnTo>
                  <a:lnTo>
                    <a:pt x="72" y="186"/>
                  </a:lnTo>
                  <a:lnTo>
                    <a:pt x="62" y="174"/>
                  </a:lnTo>
                  <a:lnTo>
                    <a:pt x="54" y="160"/>
                  </a:lnTo>
                  <a:lnTo>
                    <a:pt x="50" y="144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50" y="112"/>
                  </a:lnTo>
                  <a:lnTo>
                    <a:pt x="54" y="96"/>
                  </a:lnTo>
                  <a:lnTo>
                    <a:pt x="62" y="82"/>
                  </a:lnTo>
                  <a:lnTo>
                    <a:pt x="72" y="70"/>
                  </a:lnTo>
                  <a:lnTo>
                    <a:pt x="84" y="60"/>
                  </a:lnTo>
                  <a:lnTo>
                    <a:pt x="98" y="52"/>
                  </a:lnTo>
                  <a:lnTo>
                    <a:pt x="114" y="48"/>
                  </a:lnTo>
                  <a:lnTo>
                    <a:pt x="130" y="46"/>
                  </a:lnTo>
                  <a:lnTo>
                    <a:pt x="130" y="46"/>
                  </a:lnTo>
                  <a:lnTo>
                    <a:pt x="146" y="48"/>
                  </a:lnTo>
                  <a:lnTo>
                    <a:pt x="162" y="52"/>
                  </a:lnTo>
                  <a:lnTo>
                    <a:pt x="176" y="60"/>
                  </a:lnTo>
                  <a:lnTo>
                    <a:pt x="188" y="70"/>
                  </a:lnTo>
                  <a:lnTo>
                    <a:pt x="198" y="82"/>
                  </a:lnTo>
                  <a:lnTo>
                    <a:pt x="206" y="96"/>
                  </a:lnTo>
                  <a:lnTo>
                    <a:pt x="210" y="112"/>
                  </a:lnTo>
                  <a:lnTo>
                    <a:pt x="212" y="128"/>
                  </a:lnTo>
                  <a:lnTo>
                    <a:pt x="212" y="128"/>
                  </a:lnTo>
                  <a:lnTo>
                    <a:pt x="210" y="144"/>
                  </a:lnTo>
                  <a:lnTo>
                    <a:pt x="206" y="160"/>
                  </a:lnTo>
                  <a:lnTo>
                    <a:pt x="198" y="174"/>
                  </a:lnTo>
                  <a:lnTo>
                    <a:pt x="188" y="186"/>
                  </a:lnTo>
                  <a:lnTo>
                    <a:pt x="176" y="196"/>
                  </a:lnTo>
                  <a:lnTo>
                    <a:pt x="162" y="204"/>
                  </a:lnTo>
                  <a:lnTo>
                    <a:pt x="146" y="208"/>
                  </a:lnTo>
                  <a:lnTo>
                    <a:pt x="130" y="210"/>
                  </a:lnTo>
                  <a:lnTo>
                    <a:pt x="130" y="210"/>
                  </a:lnTo>
                  <a:close/>
                  <a:moveTo>
                    <a:pt x="130" y="66"/>
                  </a:moveTo>
                  <a:lnTo>
                    <a:pt x="130" y="66"/>
                  </a:lnTo>
                  <a:lnTo>
                    <a:pt x="118" y="68"/>
                  </a:lnTo>
                  <a:lnTo>
                    <a:pt x="106" y="70"/>
                  </a:lnTo>
                  <a:lnTo>
                    <a:pt x="94" y="76"/>
                  </a:lnTo>
                  <a:lnTo>
                    <a:pt x="86" y="84"/>
                  </a:lnTo>
                  <a:lnTo>
                    <a:pt x="78" y="94"/>
                  </a:lnTo>
                  <a:lnTo>
                    <a:pt x="72" y="104"/>
                  </a:lnTo>
                  <a:lnTo>
                    <a:pt x="68" y="116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68" y="140"/>
                  </a:lnTo>
                  <a:lnTo>
                    <a:pt x="72" y="152"/>
                  </a:lnTo>
                  <a:lnTo>
                    <a:pt x="78" y="162"/>
                  </a:lnTo>
                  <a:lnTo>
                    <a:pt x="86" y="172"/>
                  </a:lnTo>
                  <a:lnTo>
                    <a:pt x="94" y="180"/>
                  </a:lnTo>
                  <a:lnTo>
                    <a:pt x="106" y="186"/>
                  </a:lnTo>
                  <a:lnTo>
                    <a:pt x="118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42" y="190"/>
                  </a:lnTo>
                  <a:lnTo>
                    <a:pt x="154" y="186"/>
                  </a:lnTo>
                  <a:lnTo>
                    <a:pt x="164" y="180"/>
                  </a:lnTo>
                  <a:lnTo>
                    <a:pt x="174" y="172"/>
                  </a:lnTo>
                  <a:lnTo>
                    <a:pt x="182" y="162"/>
                  </a:lnTo>
                  <a:lnTo>
                    <a:pt x="188" y="152"/>
                  </a:lnTo>
                  <a:lnTo>
                    <a:pt x="190" y="140"/>
                  </a:lnTo>
                  <a:lnTo>
                    <a:pt x="192" y="128"/>
                  </a:lnTo>
                  <a:lnTo>
                    <a:pt x="192" y="128"/>
                  </a:lnTo>
                  <a:lnTo>
                    <a:pt x="190" y="116"/>
                  </a:lnTo>
                  <a:lnTo>
                    <a:pt x="188" y="104"/>
                  </a:lnTo>
                  <a:lnTo>
                    <a:pt x="182" y="94"/>
                  </a:lnTo>
                  <a:lnTo>
                    <a:pt x="174" y="84"/>
                  </a:lnTo>
                  <a:lnTo>
                    <a:pt x="164" y="76"/>
                  </a:lnTo>
                  <a:lnTo>
                    <a:pt x="154" y="70"/>
                  </a:lnTo>
                  <a:lnTo>
                    <a:pt x="142" y="68"/>
                  </a:lnTo>
                  <a:lnTo>
                    <a:pt x="130" y="66"/>
                  </a:lnTo>
                  <a:lnTo>
                    <a:pt x="130" y="66"/>
                  </a:lnTo>
                  <a:close/>
                  <a:moveTo>
                    <a:pt x="130" y="156"/>
                  </a:moveTo>
                  <a:lnTo>
                    <a:pt x="130" y="156"/>
                  </a:lnTo>
                  <a:lnTo>
                    <a:pt x="120" y="152"/>
                  </a:lnTo>
                  <a:lnTo>
                    <a:pt x="110" y="148"/>
                  </a:lnTo>
                  <a:lnTo>
                    <a:pt x="104" y="138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104" y="118"/>
                  </a:lnTo>
                  <a:lnTo>
                    <a:pt x="110" y="110"/>
                  </a:lnTo>
                  <a:lnTo>
                    <a:pt x="120" y="104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40" y="104"/>
                  </a:lnTo>
                  <a:lnTo>
                    <a:pt x="148" y="110"/>
                  </a:lnTo>
                  <a:lnTo>
                    <a:pt x="154" y="118"/>
                  </a:lnTo>
                  <a:lnTo>
                    <a:pt x="156" y="128"/>
                  </a:lnTo>
                  <a:lnTo>
                    <a:pt x="156" y="128"/>
                  </a:lnTo>
                  <a:lnTo>
                    <a:pt x="154" y="138"/>
                  </a:lnTo>
                  <a:lnTo>
                    <a:pt x="148" y="148"/>
                  </a:lnTo>
                  <a:lnTo>
                    <a:pt x="140" y="152"/>
                  </a:lnTo>
                  <a:lnTo>
                    <a:pt x="130" y="156"/>
                  </a:lnTo>
                  <a:lnTo>
                    <a:pt x="130" y="156"/>
                  </a:lnTo>
                  <a:close/>
                  <a:moveTo>
                    <a:pt x="370" y="248"/>
                  </a:moveTo>
                  <a:lnTo>
                    <a:pt x="388" y="244"/>
                  </a:lnTo>
                  <a:lnTo>
                    <a:pt x="382" y="212"/>
                  </a:lnTo>
                  <a:lnTo>
                    <a:pt x="364" y="214"/>
                  </a:lnTo>
                  <a:lnTo>
                    <a:pt x="364" y="214"/>
                  </a:lnTo>
                  <a:lnTo>
                    <a:pt x="356" y="202"/>
                  </a:lnTo>
                  <a:lnTo>
                    <a:pt x="346" y="192"/>
                  </a:lnTo>
                  <a:lnTo>
                    <a:pt x="352" y="174"/>
                  </a:lnTo>
                  <a:lnTo>
                    <a:pt x="320" y="162"/>
                  </a:lnTo>
                  <a:lnTo>
                    <a:pt x="314" y="180"/>
                  </a:lnTo>
                  <a:lnTo>
                    <a:pt x="314" y="180"/>
                  </a:lnTo>
                  <a:lnTo>
                    <a:pt x="300" y="182"/>
                  </a:lnTo>
                  <a:lnTo>
                    <a:pt x="286" y="186"/>
                  </a:lnTo>
                  <a:lnTo>
                    <a:pt x="272" y="172"/>
                  </a:lnTo>
                  <a:lnTo>
                    <a:pt x="246" y="194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52" y="220"/>
                  </a:lnTo>
                  <a:lnTo>
                    <a:pt x="250" y="234"/>
                  </a:lnTo>
                  <a:lnTo>
                    <a:pt x="230" y="238"/>
                  </a:lnTo>
                  <a:lnTo>
                    <a:pt x="236" y="272"/>
                  </a:lnTo>
                  <a:lnTo>
                    <a:pt x="256" y="268"/>
                  </a:lnTo>
                  <a:lnTo>
                    <a:pt x="256" y="268"/>
                  </a:lnTo>
                  <a:lnTo>
                    <a:pt x="264" y="280"/>
                  </a:lnTo>
                  <a:lnTo>
                    <a:pt x="274" y="290"/>
                  </a:lnTo>
                  <a:lnTo>
                    <a:pt x="268" y="308"/>
                  </a:lnTo>
                  <a:lnTo>
                    <a:pt x="300" y="320"/>
                  </a:lnTo>
                  <a:lnTo>
                    <a:pt x="306" y="302"/>
                  </a:lnTo>
                  <a:lnTo>
                    <a:pt x="306" y="302"/>
                  </a:lnTo>
                  <a:lnTo>
                    <a:pt x="320" y="302"/>
                  </a:lnTo>
                  <a:lnTo>
                    <a:pt x="334" y="298"/>
                  </a:lnTo>
                  <a:lnTo>
                    <a:pt x="346" y="312"/>
                  </a:lnTo>
                  <a:lnTo>
                    <a:pt x="372" y="290"/>
                  </a:lnTo>
                  <a:lnTo>
                    <a:pt x="360" y="276"/>
                  </a:lnTo>
                  <a:lnTo>
                    <a:pt x="360" y="276"/>
                  </a:lnTo>
                  <a:lnTo>
                    <a:pt x="366" y="262"/>
                  </a:lnTo>
                  <a:lnTo>
                    <a:pt x="370" y="248"/>
                  </a:lnTo>
                  <a:lnTo>
                    <a:pt x="370" y="248"/>
                  </a:lnTo>
                  <a:close/>
                  <a:moveTo>
                    <a:pt x="320" y="264"/>
                  </a:moveTo>
                  <a:lnTo>
                    <a:pt x="320" y="264"/>
                  </a:lnTo>
                  <a:lnTo>
                    <a:pt x="310" y="266"/>
                  </a:lnTo>
                  <a:lnTo>
                    <a:pt x="302" y="264"/>
                  </a:lnTo>
                  <a:lnTo>
                    <a:pt x="294" y="260"/>
                  </a:lnTo>
                  <a:lnTo>
                    <a:pt x="288" y="252"/>
                  </a:lnTo>
                  <a:lnTo>
                    <a:pt x="288" y="252"/>
                  </a:lnTo>
                  <a:lnTo>
                    <a:pt x="286" y="242"/>
                  </a:lnTo>
                  <a:lnTo>
                    <a:pt x="288" y="234"/>
                  </a:lnTo>
                  <a:lnTo>
                    <a:pt x="292" y="226"/>
                  </a:lnTo>
                  <a:lnTo>
                    <a:pt x="300" y="220"/>
                  </a:lnTo>
                  <a:lnTo>
                    <a:pt x="300" y="220"/>
                  </a:lnTo>
                  <a:lnTo>
                    <a:pt x="308" y="218"/>
                  </a:lnTo>
                  <a:lnTo>
                    <a:pt x="318" y="220"/>
                  </a:lnTo>
                  <a:lnTo>
                    <a:pt x="326" y="224"/>
                  </a:lnTo>
                  <a:lnTo>
                    <a:pt x="332" y="232"/>
                  </a:lnTo>
                  <a:lnTo>
                    <a:pt x="332" y="232"/>
                  </a:lnTo>
                  <a:lnTo>
                    <a:pt x="334" y="240"/>
                  </a:lnTo>
                  <a:lnTo>
                    <a:pt x="332" y="250"/>
                  </a:lnTo>
                  <a:lnTo>
                    <a:pt x="328" y="258"/>
                  </a:lnTo>
                  <a:lnTo>
                    <a:pt x="320" y="264"/>
                  </a:lnTo>
                  <a:lnTo>
                    <a:pt x="320" y="26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3A5C20B7-4FD6-4570-9CDC-DEA5D9587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12" y="3962400"/>
            <a:ext cx="744220" cy="74422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E65D257-D833-496A-97EA-85959901DFB1}"/>
              </a:ext>
            </a:extLst>
          </p:cNvPr>
          <p:cNvGrpSpPr/>
          <p:nvPr/>
        </p:nvGrpSpPr>
        <p:grpSpPr>
          <a:xfrm>
            <a:off x="9529762" y="4114800"/>
            <a:ext cx="457200" cy="457200"/>
            <a:chOff x="7867755" y="3474401"/>
            <a:chExt cx="612000" cy="612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76097CA-B3A0-4882-AA6B-4D2E8D5BB624}"/>
                </a:ext>
              </a:extLst>
            </p:cNvPr>
            <p:cNvSpPr/>
            <p:nvPr/>
          </p:nvSpPr>
          <p:spPr bwMode="ltGray">
            <a:xfrm>
              <a:off x="7867755" y="3474401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7" name="Freeform 4846">
              <a:extLst>
                <a:ext uri="{FF2B5EF4-FFF2-40B4-BE49-F238E27FC236}">
                  <a16:creationId xmlns:a16="http://schemas.microsoft.com/office/drawing/2014/main" id="{BFCC10C9-2745-4A17-8206-AC82AC026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6974" y="3599197"/>
              <a:ext cx="472787" cy="389928"/>
            </a:xfrm>
            <a:custGeom>
              <a:avLst/>
              <a:gdLst>
                <a:gd name="T0" fmla="*/ 234 w 388"/>
                <a:gd name="T1" fmla="*/ 108 h 320"/>
                <a:gd name="T2" fmla="*/ 206 w 388"/>
                <a:gd name="T3" fmla="*/ 22 h 320"/>
                <a:gd name="T4" fmla="*/ 150 w 388"/>
                <a:gd name="T5" fmla="*/ 24 h 320"/>
                <a:gd name="T6" fmla="*/ 110 w 388"/>
                <a:gd name="T7" fmla="*/ 24 h 320"/>
                <a:gd name="T8" fmla="*/ 24 w 388"/>
                <a:gd name="T9" fmla="*/ 52 h 320"/>
                <a:gd name="T10" fmla="*/ 26 w 388"/>
                <a:gd name="T11" fmla="*/ 108 h 320"/>
                <a:gd name="T12" fmla="*/ 26 w 388"/>
                <a:gd name="T13" fmla="*/ 148 h 320"/>
                <a:gd name="T14" fmla="*/ 52 w 388"/>
                <a:gd name="T15" fmla="*/ 234 h 320"/>
                <a:gd name="T16" fmla="*/ 110 w 388"/>
                <a:gd name="T17" fmla="*/ 232 h 320"/>
                <a:gd name="T18" fmla="*/ 150 w 388"/>
                <a:gd name="T19" fmla="*/ 232 h 320"/>
                <a:gd name="T20" fmla="*/ 236 w 388"/>
                <a:gd name="T21" fmla="*/ 206 h 320"/>
                <a:gd name="T22" fmla="*/ 234 w 388"/>
                <a:gd name="T23" fmla="*/ 148 h 320"/>
                <a:gd name="T24" fmla="*/ 114 w 388"/>
                <a:gd name="T25" fmla="*/ 208 h 320"/>
                <a:gd name="T26" fmla="*/ 62 w 388"/>
                <a:gd name="T27" fmla="*/ 174 h 320"/>
                <a:gd name="T28" fmla="*/ 48 w 388"/>
                <a:gd name="T29" fmla="*/ 128 h 320"/>
                <a:gd name="T30" fmla="*/ 72 w 388"/>
                <a:gd name="T31" fmla="*/ 70 h 320"/>
                <a:gd name="T32" fmla="*/ 130 w 388"/>
                <a:gd name="T33" fmla="*/ 46 h 320"/>
                <a:gd name="T34" fmla="*/ 176 w 388"/>
                <a:gd name="T35" fmla="*/ 60 h 320"/>
                <a:gd name="T36" fmla="*/ 210 w 388"/>
                <a:gd name="T37" fmla="*/ 112 h 320"/>
                <a:gd name="T38" fmla="*/ 206 w 388"/>
                <a:gd name="T39" fmla="*/ 160 h 320"/>
                <a:gd name="T40" fmla="*/ 162 w 388"/>
                <a:gd name="T41" fmla="*/ 204 h 320"/>
                <a:gd name="T42" fmla="*/ 130 w 388"/>
                <a:gd name="T43" fmla="*/ 66 h 320"/>
                <a:gd name="T44" fmla="*/ 94 w 388"/>
                <a:gd name="T45" fmla="*/ 76 h 320"/>
                <a:gd name="T46" fmla="*/ 68 w 388"/>
                <a:gd name="T47" fmla="*/ 116 h 320"/>
                <a:gd name="T48" fmla="*/ 72 w 388"/>
                <a:gd name="T49" fmla="*/ 152 h 320"/>
                <a:gd name="T50" fmla="*/ 106 w 388"/>
                <a:gd name="T51" fmla="*/ 186 h 320"/>
                <a:gd name="T52" fmla="*/ 142 w 388"/>
                <a:gd name="T53" fmla="*/ 190 h 320"/>
                <a:gd name="T54" fmla="*/ 182 w 388"/>
                <a:gd name="T55" fmla="*/ 162 h 320"/>
                <a:gd name="T56" fmla="*/ 192 w 388"/>
                <a:gd name="T57" fmla="*/ 128 h 320"/>
                <a:gd name="T58" fmla="*/ 174 w 388"/>
                <a:gd name="T59" fmla="*/ 84 h 320"/>
                <a:gd name="T60" fmla="*/ 130 w 388"/>
                <a:gd name="T61" fmla="*/ 66 h 320"/>
                <a:gd name="T62" fmla="*/ 120 w 388"/>
                <a:gd name="T63" fmla="*/ 152 h 320"/>
                <a:gd name="T64" fmla="*/ 102 w 388"/>
                <a:gd name="T65" fmla="*/ 128 h 320"/>
                <a:gd name="T66" fmla="*/ 130 w 388"/>
                <a:gd name="T67" fmla="*/ 102 h 320"/>
                <a:gd name="T68" fmla="*/ 154 w 388"/>
                <a:gd name="T69" fmla="*/ 118 h 320"/>
                <a:gd name="T70" fmla="*/ 148 w 388"/>
                <a:gd name="T71" fmla="*/ 148 h 320"/>
                <a:gd name="T72" fmla="*/ 370 w 388"/>
                <a:gd name="T73" fmla="*/ 248 h 320"/>
                <a:gd name="T74" fmla="*/ 364 w 388"/>
                <a:gd name="T75" fmla="*/ 214 h 320"/>
                <a:gd name="T76" fmla="*/ 320 w 388"/>
                <a:gd name="T77" fmla="*/ 162 h 320"/>
                <a:gd name="T78" fmla="*/ 286 w 388"/>
                <a:gd name="T79" fmla="*/ 186 h 320"/>
                <a:gd name="T80" fmla="*/ 260 w 388"/>
                <a:gd name="T81" fmla="*/ 208 h 320"/>
                <a:gd name="T82" fmla="*/ 236 w 388"/>
                <a:gd name="T83" fmla="*/ 272 h 320"/>
                <a:gd name="T84" fmla="*/ 274 w 388"/>
                <a:gd name="T85" fmla="*/ 290 h 320"/>
                <a:gd name="T86" fmla="*/ 306 w 388"/>
                <a:gd name="T87" fmla="*/ 302 h 320"/>
                <a:gd name="T88" fmla="*/ 372 w 388"/>
                <a:gd name="T89" fmla="*/ 290 h 320"/>
                <a:gd name="T90" fmla="*/ 370 w 388"/>
                <a:gd name="T91" fmla="*/ 248 h 320"/>
                <a:gd name="T92" fmla="*/ 310 w 388"/>
                <a:gd name="T93" fmla="*/ 266 h 320"/>
                <a:gd name="T94" fmla="*/ 288 w 388"/>
                <a:gd name="T95" fmla="*/ 252 h 320"/>
                <a:gd name="T96" fmla="*/ 300 w 388"/>
                <a:gd name="T97" fmla="*/ 220 h 320"/>
                <a:gd name="T98" fmla="*/ 326 w 388"/>
                <a:gd name="T99" fmla="*/ 224 h 320"/>
                <a:gd name="T100" fmla="*/ 332 w 388"/>
                <a:gd name="T101" fmla="*/ 25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88" h="320">
                  <a:moveTo>
                    <a:pt x="258" y="148"/>
                  </a:moveTo>
                  <a:lnTo>
                    <a:pt x="258" y="108"/>
                  </a:lnTo>
                  <a:lnTo>
                    <a:pt x="234" y="108"/>
                  </a:lnTo>
                  <a:lnTo>
                    <a:pt x="234" y="108"/>
                  </a:lnTo>
                  <a:lnTo>
                    <a:pt x="226" y="88"/>
                  </a:lnTo>
                  <a:lnTo>
                    <a:pt x="216" y="70"/>
                  </a:lnTo>
                  <a:lnTo>
                    <a:pt x="236" y="52"/>
                  </a:lnTo>
                  <a:lnTo>
                    <a:pt x="206" y="22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70" y="30"/>
                  </a:lnTo>
                  <a:lnTo>
                    <a:pt x="150" y="24"/>
                  </a:lnTo>
                  <a:lnTo>
                    <a:pt x="150" y="0"/>
                  </a:lnTo>
                  <a:lnTo>
                    <a:pt x="110" y="0"/>
                  </a:lnTo>
                  <a:lnTo>
                    <a:pt x="110" y="24"/>
                  </a:lnTo>
                  <a:lnTo>
                    <a:pt x="110" y="24"/>
                  </a:lnTo>
                  <a:lnTo>
                    <a:pt x="90" y="30"/>
                  </a:lnTo>
                  <a:lnTo>
                    <a:pt x="70" y="40"/>
                  </a:lnTo>
                  <a:lnTo>
                    <a:pt x="52" y="22"/>
                  </a:lnTo>
                  <a:lnTo>
                    <a:pt x="24" y="52"/>
                  </a:lnTo>
                  <a:lnTo>
                    <a:pt x="42" y="70"/>
                  </a:lnTo>
                  <a:lnTo>
                    <a:pt x="42" y="70"/>
                  </a:lnTo>
                  <a:lnTo>
                    <a:pt x="32" y="88"/>
                  </a:lnTo>
                  <a:lnTo>
                    <a:pt x="26" y="108"/>
                  </a:lnTo>
                  <a:lnTo>
                    <a:pt x="0" y="108"/>
                  </a:lnTo>
                  <a:lnTo>
                    <a:pt x="0" y="148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32" y="168"/>
                  </a:lnTo>
                  <a:lnTo>
                    <a:pt x="42" y="188"/>
                  </a:lnTo>
                  <a:lnTo>
                    <a:pt x="24" y="206"/>
                  </a:lnTo>
                  <a:lnTo>
                    <a:pt x="52" y="234"/>
                  </a:lnTo>
                  <a:lnTo>
                    <a:pt x="70" y="216"/>
                  </a:lnTo>
                  <a:lnTo>
                    <a:pt x="70" y="216"/>
                  </a:lnTo>
                  <a:lnTo>
                    <a:pt x="90" y="226"/>
                  </a:lnTo>
                  <a:lnTo>
                    <a:pt x="110" y="232"/>
                  </a:lnTo>
                  <a:lnTo>
                    <a:pt x="110" y="258"/>
                  </a:lnTo>
                  <a:lnTo>
                    <a:pt x="150" y="258"/>
                  </a:lnTo>
                  <a:lnTo>
                    <a:pt x="150" y="232"/>
                  </a:lnTo>
                  <a:lnTo>
                    <a:pt x="150" y="232"/>
                  </a:lnTo>
                  <a:lnTo>
                    <a:pt x="170" y="226"/>
                  </a:lnTo>
                  <a:lnTo>
                    <a:pt x="188" y="216"/>
                  </a:lnTo>
                  <a:lnTo>
                    <a:pt x="206" y="234"/>
                  </a:lnTo>
                  <a:lnTo>
                    <a:pt x="236" y="206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6" y="168"/>
                  </a:lnTo>
                  <a:lnTo>
                    <a:pt x="234" y="148"/>
                  </a:lnTo>
                  <a:lnTo>
                    <a:pt x="258" y="148"/>
                  </a:lnTo>
                  <a:close/>
                  <a:moveTo>
                    <a:pt x="130" y="210"/>
                  </a:moveTo>
                  <a:lnTo>
                    <a:pt x="130" y="210"/>
                  </a:lnTo>
                  <a:lnTo>
                    <a:pt x="114" y="208"/>
                  </a:lnTo>
                  <a:lnTo>
                    <a:pt x="98" y="204"/>
                  </a:lnTo>
                  <a:lnTo>
                    <a:pt x="84" y="196"/>
                  </a:lnTo>
                  <a:lnTo>
                    <a:pt x="72" y="186"/>
                  </a:lnTo>
                  <a:lnTo>
                    <a:pt x="62" y="174"/>
                  </a:lnTo>
                  <a:lnTo>
                    <a:pt x="54" y="160"/>
                  </a:lnTo>
                  <a:lnTo>
                    <a:pt x="50" y="144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50" y="112"/>
                  </a:lnTo>
                  <a:lnTo>
                    <a:pt x="54" y="96"/>
                  </a:lnTo>
                  <a:lnTo>
                    <a:pt x="62" y="82"/>
                  </a:lnTo>
                  <a:lnTo>
                    <a:pt x="72" y="70"/>
                  </a:lnTo>
                  <a:lnTo>
                    <a:pt x="84" y="60"/>
                  </a:lnTo>
                  <a:lnTo>
                    <a:pt x="98" y="52"/>
                  </a:lnTo>
                  <a:lnTo>
                    <a:pt x="114" y="48"/>
                  </a:lnTo>
                  <a:lnTo>
                    <a:pt x="130" y="46"/>
                  </a:lnTo>
                  <a:lnTo>
                    <a:pt x="130" y="46"/>
                  </a:lnTo>
                  <a:lnTo>
                    <a:pt x="146" y="48"/>
                  </a:lnTo>
                  <a:lnTo>
                    <a:pt x="162" y="52"/>
                  </a:lnTo>
                  <a:lnTo>
                    <a:pt x="176" y="60"/>
                  </a:lnTo>
                  <a:lnTo>
                    <a:pt x="188" y="70"/>
                  </a:lnTo>
                  <a:lnTo>
                    <a:pt x="198" y="82"/>
                  </a:lnTo>
                  <a:lnTo>
                    <a:pt x="206" y="96"/>
                  </a:lnTo>
                  <a:lnTo>
                    <a:pt x="210" y="112"/>
                  </a:lnTo>
                  <a:lnTo>
                    <a:pt x="212" y="128"/>
                  </a:lnTo>
                  <a:lnTo>
                    <a:pt x="212" y="128"/>
                  </a:lnTo>
                  <a:lnTo>
                    <a:pt x="210" y="144"/>
                  </a:lnTo>
                  <a:lnTo>
                    <a:pt x="206" y="160"/>
                  </a:lnTo>
                  <a:lnTo>
                    <a:pt x="198" y="174"/>
                  </a:lnTo>
                  <a:lnTo>
                    <a:pt x="188" y="186"/>
                  </a:lnTo>
                  <a:lnTo>
                    <a:pt x="176" y="196"/>
                  </a:lnTo>
                  <a:lnTo>
                    <a:pt x="162" y="204"/>
                  </a:lnTo>
                  <a:lnTo>
                    <a:pt x="146" y="208"/>
                  </a:lnTo>
                  <a:lnTo>
                    <a:pt x="130" y="210"/>
                  </a:lnTo>
                  <a:lnTo>
                    <a:pt x="130" y="210"/>
                  </a:lnTo>
                  <a:close/>
                  <a:moveTo>
                    <a:pt x="130" y="66"/>
                  </a:moveTo>
                  <a:lnTo>
                    <a:pt x="130" y="66"/>
                  </a:lnTo>
                  <a:lnTo>
                    <a:pt x="118" y="68"/>
                  </a:lnTo>
                  <a:lnTo>
                    <a:pt x="106" y="70"/>
                  </a:lnTo>
                  <a:lnTo>
                    <a:pt x="94" y="76"/>
                  </a:lnTo>
                  <a:lnTo>
                    <a:pt x="86" y="84"/>
                  </a:lnTo>
                  <a:lnTo>
                    <a:pt x="78" y="94"/>
                  </a:lnTo>
                  <a:lnTo>
                    <a:pt x="72" y="104"/>
                  </a:lnTo>
                  <a:lnTo>
                    <a:pt x="68" y="116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68" y="140"/>
                  </a:lnTo>
                  <a:lnTo>
                    <a:pt x="72" y="152"/>
                  </a:lnTo>
                  <a:lnTo>
                    <a:pt x="78" y="162"/>
                  </a:lnTo>
                  <a:lnTo>
                    <a:pt x="86" y="172"/>
                  </a:lnTo>
                  <a:lnTo>
                    <a:pt x="94" y="180"/>
                  </a:lnTo>
                  <a:lnTo>
                    <a:pt x="106" y="186"/>
                  </a:lnTo>
                  <a:lnTo>
                    <a:pt x="118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42" y="190"/>
                  </a:lnTo>
                  <a:lnTo>
                    <a:pt x="154" y="186"/>
                  </a:lnTo>
                  <a:lnTo>
                    <a:pt x="164" y="180"/>
                  </a:lnTo>
                  <a:lnTo>
                    <a:pt x="174" y="172"/>
                  </a:lnTo>
                  <a:lnTo>
                    <a:pt x="182" y="162"/>
                  </a:lnTo>
                  <a:lnTo>
                    <a:pt x="188" y="152"/>
                  </a:lnTo>
                  <a:lnTo>
                    <a:pt x="190" y="140"/>
                  </a:lnTo>
                  <a:lnTo>
                    <a:pt x="192" y="128"/>
                  </a:lnTo>
                  <a:lnTo>
                    <a:pt x="192" y="128"/>
                  </a:lnTo>
                  <a:lnTo>
                    <a:pt x="190" y="116"/>
                  </a:lnTo>
                  <a:lnTo>
                    <a:pt x="188" y="104"/>
                  </a:lnTo>
                  <a:lnTo>
                    <a:pt x="182" y="94"/>
                  </a:lnTo>
                  <a:lnTo>
                    <a:pt x="174" y="84"/>
                  </a:lnTo>
                  <a:lnTo>
                    <a:pt x="164" y="76"/>
                  </a:lnTo>
                  <a:lnTo>
                    <a:pt x="154" y="70"/>
                  </a:lnTo>
                  <a:lnTo>
                    <a:pt x="142" y="68"/>
                  </a:lnTo>
                  <a:lnTo>
                    <a:pt x="130" y="66"/>
                  </a:lnTo>
                  <a:lnTo>
                    <a:pt x="130" y="66"/>
                  </a:lnTo>
                  <a:close/>
                  <a:moveTo>
                    <a:pt x="130" y="156"/>
                  </a:moveTo>
                  <a:lnTo>
                    <a:pt x="130" y="156"/>
                  </a:lnTo>
                  <a:lnTo>
                    <a:pt x="120" y="152"/>
                  </a:lnTo>
                  <a:lnTo>
                    <a:pt x="110" y="148"/>
                  </a:lnTo>
                  <a:lnTo>
                    <a:pt x="104" y="138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104" y="118"/>
                  </a:lnTo>
                  <a:lnTo>
                    <a:pt x="110" y="110"/>
                  </a:lnTo>
                  <a:lnTo>
                    <a:pt x="120" y="104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40" y="104"/>
                  </a:lnTo>
                  <a:lnTo>
                    <a:pt x="148" y="110"/>
                  </a:lnTo>
                  <a:lnTo>
                    <a:pt x="154" y="118"/>
                  </a:lnTo>
                  <a:lnTo>
                    <a:pt x="156" y="128"/>
                  </a:lnTo>
                  <a:lnTo>
                    <a:pt x="156" y="128"/>
                  </a:lnTo>
                  <a:lnTo>
                    <a:pt x="154" y="138"/>
                  </a:lnTo>
                  <a:lnTo>
                    <a:pt x="148" y="148"/>
                  </a:lnTo>
                  <a:lnTo>
                    <a:pt x="140" y="152"/>
                  </a:lnTo>
                  <a:lnTo>
                    <a:pt x="130" y="156"/>
                  </a:lnTo>
                  <a:lnTo>
                    <a:pt x="130" y="156"/>
                  </a:lnTo>
                  <a:close/>
                  <a:moveTo>
                    <a:pt x="370" y="248"/>
                  </a:moveTo>
                  <a:lnTo>
                    <a:pt x="388" y="244"/>
                  </a:lnTo>
                  <a:lnTo>
                    <a:pt x="382" y="212"/>
                  </a:lnTo>
                  <a:lnTo>
                    <a:pt x="364" y="214"/>
                  </a:lnTo>
                  <a:lnTo>
                    <a:pt x="364" y="214"/>
                  </a:lnTo>
                  <a:lnTo>
                    <a:pt x="356" y="202"/>
                  </a:lnTo>
                  <a:lnTo>
                    <a:pt x="346" y="192"/>
                  </a:lnTo>
                  <a:lnTo>
                    <a:pt x="352" y="174"/>
                  </a:lnTo>
                  <a:lnTo>
                    <a:pt x="320" y="162"/>
                  </a:lnTo>
                  <a:lnTo>
                    <a:pt x="314" y="180"/>
                  </a:lnTo>
                  <a:lnTo>
                    <a:pt x="314" y="180"/>
                  </a:lnTo>
                  <a:lnTo>
                    <a:pt x="300" y="182"/>
                  </a:lnTo>
                  <a:lnTo>
                    <a:pt x="286" y="186"/>
                  </a:lnTo>
                  <a:lnTo>
                    <a:pt x="272" y="172"/>
                  </a:lnTo>
                  <a:lnTo>
                    <a:pt x="246" y="194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52" y="220"/>
                  </a:lnTo>
                  <a:lnTo>
                    <a:pt x="250" y="234"/>
                  </a:lnTo>
                  <a:lnTo>
                    <a:pt x="230" y="238"/>
                  </a:lnTo>
                  <a:lnTo>
                    <a:pt x="236" y="272"/>
                  </a:lnTo>
                  <a:lnTo>
                    <a:pt x="256" y="268"/>
                  </a:lnTo>
                  <a:lnTo>
                    <a:pt x="256" y="268"/>
                  </a:lnTo>
                  <a:lnTo>
                    <a:pt x="264" y="280"/>
                  </a:lnTo>
                  <a:lnTo>
                    <a:pt x="274" y="290"/>
                  </a:lnTo>
                  <a:lnTo>
                    <a:pt x="268" y="308"/>
                  </a:lnTo>
                  <a:lnTo>
                    <a:pt x="300" y="320"/>
                  </a:lnTo>
                  <a:lnTo>
                    <a:pt x="306" y="302"/>
                  </a:lnTo>
                  <a:lnTo>
                    <a:pt x="306" y="302"/>
                  </a:lnTo>
                  <a:lnTo>
                    <a:pt x="320" y="302"/>
                  </a:lnTo>
                  <a:lnTo>
                    <a:pt x="334" y="298"/>
                  </a:lnTo>
                  <a:lnTo>
                    <a:pt x="346" y="312"/>
                  </a:lnTo>
                  <a:lnTo>
                    <a:pt x="372" y="290"/>
                  </a:lnTo>
                  <a:lnTo>
                    <a:pt x="360" y="276"/>
                  </a:lnTo>
                  <a:lnTo>
                    <a:pt x="360" y="276"/>
                  </a:lnTo>
                  <a:lnTo>
                    <a:pt x="366" y="262"/>
                  </a:lnTo>
                  <a:lnTo>
                    <a:pt x="370" y="248"/>
                  </a:lnTo>
                  <a:lnTo>
                    <a:pt x="370" y="248"/>
                  </a:lnTo>
                  <a:close/>
                  <a:moveTo>
                    <a:pt x="320" y="264"/>
                  </a:moveTo>
                  <a:lnTo>
                    <a:pt x="320" y="264"/>
                  </a:lnTo>
                  <a:lnTo>
                    <a:pt x="310" y="266"/>
                  </a:lnTo>
                  <a:lnTo>
                    <a:pt x="302" y="264"/>
                  </a:lnTo>
                  <a:lnTo>
                    <a:pt x="294" y="260"/>
                  </a:lnTo>
                  <a:lnTo>
                    <a:pt x="288" y="252"/>
                  </a:lnTo>
                  <a:lnTo>
                    <a:pt x="288" y="252"/>
                  </a:lnTo>
                  <a:lnTo>
                    <a:pt x="286" y="242"/>
                  </a:lnTo>
                  <a:lnTo>
                    <a:pt x="288" y="234"/>
                  </a:lnTo>
                  <a:lnTo>
                    <a:pt x="292" y="226"/>
                  </a:lnTo>
                  <a:lnTo>
                    <a:pt x="300" y="220"/>
                  </a:lnTo>
                  <a:lnTo>
                    <a:pt x="300" y="220"/>
                  </a:lnTo>
                  <a:lnTo>
                    <a:pt x="308" y="218"/>
                  </a:lnTo>
                  <a:lnTo>
                    <a:pt x="318" y="220"/>
                  </a:lnTo>
                  <a:lnTo>
                    <a:pt x="326" y="224"/>
                  </a:lnTo>
                  <a:lnTo>
                    <a:pt x="332" y="232"/>
                  </a:lnTo>
                  <a:lnTo>
                    <a:pt x="332" y="232"/>
                  </a:lnTo>
                  <a:lnTo>
                    <a:pt x="334" y="240"/>
                  </a:lnTo>
                  <a:lnTo>
                    <a:pt x="332" y="250"/>
                  </a:lnTo>
                  <a:lnTo>
                    <a:pt x="328" y="258"/>
                  </a:lnTo>
                  <a:lnTo>
                    <a:pt x="320" y="264"/>
                  </a:lnTo>
                  <a:lnTo>
                    <a:pt x="320" y="26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E3D0BC4-2110-40E6-A90F-9BBDF8D6A525}"/>
              </a:ext>
            </a:extLst>
          </p:cNvPr>
          <p:cNvGrpSpPr/>
          <p:nvPr/>
        </p:nvGrpSpPr>
        <p:grpSpPr>
          <a:xfrm>
            <a:off x="9523412" y="4648200"/>
            <a:ext cx="457200" cy="457200"/>
            <a:chOff x="7867755" y="3474401"/>
            <a:chExt cx="612000" cy="612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411A014-017D-4A57-A91F-3C4754AA729C}"/>
                </a:ext>
              </a:extLst>
            </p:cNvPr>
            <p:cNvSpPr/>
            <p:nvPr/>
          </p:nvSpPr>
          <p:spPr bwMode="ltGray">
            <a:xfrm>
              <a:off x="7867755" y="3474401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40" name="Freeform 4846">
              <a:extLst>
                <a:ext uri="{FF2B5EF4-FFF2-40B4-BE49-F238E27FC236}">
                  <a16:creationId xmlns:a16="http://schemas.microsoft.com/office/drawing/2014/main" id="{1C8241E2-AB30-4C2E-BFA6-EEABA81182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6974" y="3599197"/>
              <a:ext cx="472787" cy="389928"/>
            </a:xfrm>
            <a:custGeom>
              <a:avLst/>
              <a:gdLst>
                <a:gd name="T0" fmla="*/ 234 w 388"/>
                <a:gd name="T1" fmla="*/ 108 h 320"/>
                <a:gd name="T2" fmla="*/ 206 w 388"/>
                <a:gd name="T3" fmla="*/ 22 h 320"/>
                <a:gd name="T4" fmla="*/ 150 w 388"/>
                <a:gd name="T5" fmla="*/ 24 h 320"/>
                <a:gd name="T6" fmla="*/ 110 w 388"/>
                <a:gd name="T7" fmla="*/ 24 h 320"/>
                <a:gd name="T8" fmla="*/ 24 w 388"/>
                <a:gd name="T9" fmla="*/ 52 h 320"/>
                <a:gd name="T10" fmla="*/ 26 w 388"/>
                <a:gd name="T11" fmla="*/ 108 h 320"/>
                <a:gd name="T12" fmla="*/ 26 w 388"/>
                <a:gd name="T13" fmla="*/ 148 h 320"/>
                <a:gd name="T14" fmla="*/ 52 w 388"/>
                <a:gd name="T15" fmla="*/ 234 h 320"/>
                <a:gd name="T16" fmla="*/ 110 w 388"/>
                <a:gd name="T17" fmla="*/ 232 h 320"/>
                <a:gd name="T18" fmla="*/ 150 w 388"/>
                <a:gd name="T19" fmla="*/ 232 h 320"/>
                <a:gd name="T20" fmla="*/ 236 w 388"/>
                <a:gd name="T21" fmla="*/ 206 h 320"/>
                <a:gd name="T22" fmla="*/ 234 w 388"/>
                <a:gd name="T23" fmla="*/ 148 h 320"/>
                <a:gd name="T24" fmla="*/ 114 w 388"/>
                <a:gd name="T25" fmla="*/ 208 h 320"/>
                <a:gd name="T26" fmla="*/ 62 w 388"/>
                <a:gd name="T27" fmla="*/ 174 h 320"/>
                <a:gd name="T28" fmla="*/ 48 w 388"/>
                <a:gd name="T29" fmla="*/ 128 h 320"/>
                <a:gd name="T30" fmla="*/ 72 w 388"/>
                <a:gd name="T31" fmla="*/ 70 h 320"/>
                <a:gd name="T32" fmla="*/ 130 w 388"/>
                <a:gd name="T33" fmla="*/ 46 h 320"/>
                <a:gd name="T34" fmla="*/ 176 w 388"/>
                <a:gd name="T35" fmla="*/ 60 h 320"/>
                <a:gd name="T36" fmla="*/ 210 w 388"/>
                <a:gd name="T37" fmla="*/ 112 h 320"/>
                <a:gd name="T38" fmla="*/ 206 w 388"/>
                <a:gd name="T39" fmla="*/ 160 h 320"/>
                <a:gd name="T40" fmla="*/ 162 w 388"/>
                <a:gd name="T41" fmla="*/ 204 h 320"/>
                <a:gd name="T42" fmla="*/ 130 w 388"/>
                <a:gd name="T43" fmla="*/ 66 h 320"/>
                <a:gd name="T44" fmla="*/ 94 w 388"/>
                <a:gd name="T45" fmla="*/ 76 h 320"/>
                <a:gd name="T46" fmla="*/ 68 w 388"/>
                <a:gd name="T47" fmla="*/ 116 h 320"/>
                <a:gd name="T48" fmla="*/ 72 w 388"/>
                <a:gd name="T49" fmla="*/ 152 h 320"/>
                <a:gd name="T50" fmla="*/ 106 w 388"/>
                <a:gd name="T51" fmla="*/ 186 h 320"/>
                <a:gd name="T52" fmla="*/ 142 w 388"/>
                <a:gd name="T53" fmla="*/ 190 h 320"/>
                <a:gd name="T54" fmla="*/ 182 w 388"/>
                <a:gd name="T55" fmla="*/ 162 h 320"/>
                <a:gd name="T56" fmla="*/ 192 w 388"/>
                <a:gd name="T57" fmla="*/ 128 h 320"/>
                <a:gd name="T58" fmla="*/ 174 w 388"/>
                <a:gd name="T59" fmla="*/ 84 h 320"/>
                <a:gd name="T60" fmla="*/ 130 w 388"/>
                <a:gd name="T61" fmla="*/ 66 h 320"/>
                <a:gd name="T62" fmla="*/ 120 w 388"/>
                <a:gd name="T63" fmla="*/ 152 h 320"/>
                <a:gd name="T64" fmla="*/ 102 w 388"/>
                <a:gd name="T65" fmla="*/ 128 h 320"/>
                <a:gd name="T66" fmla="*/ 130 w 388"/>
                <a:gd name="T67" fmla="*/ 102 h 320"/>
                <a:gd name="T68" fmla="*/ 154 w 388"/>
                <a:gd name="T69" fmla="*/ 118 h 320"/>
                <a:gd name="T70" fmla="*/ 148 w 388"/>
                <a:gd name="T71" fmla="*/ 148 h 320"/>
                <a:gd name="T72" fmla="*/ 370 w 388"/>
                <a:gd name="T73" fmla="*/ 248 h 320"/>
                <a:gd name="T74" fmla="*/ 364 w 388"/>
                <a:gd name="T75" fmla="*/ 214 h 320"/>
                <a:gd name="T76" fmla="*/ 320 w 388"/>
                <a:gd name="T77" fmla="*/ 162 h 320"/>
                <a:gd name="T78" fmla="*/ 286 w 388"/>
                <a:gd name="T79" fmla="*/ 186 h 320"/>
                <a:gd name="T80" fmla="*/ 260 w 388"/>
                <a:gd name="T81" fmla="*/ 208 h 320"/>
                <a:gd name="T82" fmla="*/ 236 w 388"/>
                <a:gd name="T83" fmla="*/ 272 h 320"/>
                <a:gd name="T84" fmla="*/ 274 w 388"/>
                <a:gd name="T85" fmla="*/ 290 h 320"/>
                <a:gd name="T86" fmla="*/ 306 w 388"/>
                <a:gd name="T87" fmla="*/ 302 h 320"/>
                <a:gd name="T88" fmla="*/ 372 w 388"/>
                <a:gd name="T89" fmla="*/ 290 h 320"/>
                <a:gd name="T90" fmla="*/ 370 w 388"/>
                <a:gd name="T91" fmla="*/ 248 h 320"/>
                <a:gd name="T92" fmla="*/ 310 w 388"/>
                <a:gd name="T93" fmla="*/ 266 h 320"/>
                <a:gd name="T94" fmla="*/ 288 w 388"/>
                <a:gd name="T95" fmla="*/ 252 h 320"/>
                <a:gd name="T96" fmla="*/ 300 w 388"/>
                <a:gd name="T97" fmla="*/ 220 h 320"/>
                <a:gd name="T98" fmla="*/ 326 w 388"/>
                <a:gd name="T99" fmla="*/ 224 h 320"/>
                <a:gd name="T100" fmla="*/ 332 w 388"/>
                <a:gd name="T101" fmla="*/ 25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88" h="320">
                  <a:moveTo>
                    <a:pt x="258" y="148"/>
                  </a:moveTo>
                  <a:lnTo>
                    <a:pt x="258" y="108"/>
                  </a:lnTo>
                  <a:lnTo>
                    <a:pt x="234" y="108"/>
                  </a:lnTo>
                  <a:lnTo>
                    <a:pt x="234" y="108"/>
                  </a:lnTo>
                  <a:lnTo>
                    <a:pt x="226" y="88"/>
                  </a:lnTo>
                  <a:lnTo>
                    <a:pt x="216" y="70"/>
                  </a:lnTo>
                  <a:lnTo>
                    <a:pt x="236" y="52"/>
                  </a:lnTo>
                  <a:lnTo>
                    <a:pt x="206" y="22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70" y="30"/>
                  </a:lnTo>
                  <a:lnTo>
                    <a:pt x="150" y="24"/>
                  </a:lnTo>
                  <a:lnTo>
                    <a:pt x="150" y="0"/>
                  </a:lnTo>
                  <a:lnTo>
                    <a:pt x="110" y="0"/>
                  </a:lnTo>
                  <a:lnTo>
                    <a:pt x="110" y="24"/>
                  </a:lnTo>
                  <a:lnTo>
                    <a:pt x="110" y="24"/>
                  </a:lnTo>
                  <a:lnTo>
                    <a:pt x="90" y="30"/>
                  </a:lnTo>
                  <a:lnTo>
                    <a:pt x="70" y="40"/>
                  </a:lnTo>
                  <a:lnTo>
                    <a:pt x="52" y="22"/>
                  </a:lnTo>
                  <a:lnTo>
                    <a:pt x="24" y="52"/>
                  </a:lnTo>
                  <a:lnTo>
                    <a:pt x="42" y="70"/>
                  </a:lnTo>
                  <a:lnTo>
                    <a:pt x="42" y="70"/>
                  </a:lnTo>
                  <a:lnTo>
                    <a:pt x="32" y="88"/>
                  </a:lnTo>
                  <a:lnTo>
                    <a:pt x="26" y="108"/>
                  </a:lnTo>
                  <a:lnTo>
                    <a:pt x="0" y="108"/>
                  </a:lnTo>
                  <a:lnTo>
                    <a:pt x="0" y="148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32" y="168"/>
                  </a:lnTo>
                  <a:lnTo>
                    <a:pt x="42" y="188"/>
                  </a:lnTo>
                  <a:lnTo>
                    <a:pt x="24" y="206"/>
                  </a:lnTo>
                  <a:lnTo>
                    <a:pt x="52" y="234"/>
                  </a:lnTo>
                  <a:lnTo>
                    <a:pt x="70" y="216"/>
                  </a:lnTo>
                  <a:lnTo>
                    <a:pt x="70" y="216"/>
                  </a:lnTo>
                  <a:lnTo>
                    <a:pt x="90" y="226"/>
                  </a:lnTo>
                  <a:lnTo>
                    <a:pt x="110" y="232"/>
                  </a:lnTo>
                  <a:lnTo>
                    <a:pt x="110" y="258"/>
                  </a:lnTo>
                  <a:lnTo>
                    <a:pt x="150" y="258"/>
                  </a:lnTo>
                  <a:lnTo>
                    <a:pt x="150" y="232"/>
                  </a:lnTo>
                  <a:lnTo>
                    <a:pt x="150" y="232"/>
                  </a:lnTo>
                  <a:lnTo>
                    <a:pt x="170" y="226"/>
                  </a:lnTo>
                  <a:lnTo>
                    <a:pt x="188" y="216"/>
                  </a:lnTo>
                  <a:lnTo>
                    <a:pt x="206" y="234"/>
                  </a:lnTo>
                  <a:lnTo>
                    <a:pt x="236" y="206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6" y="168"/>
                  </a:lnTo>
                  <a:lnTo>
                    <a:pt x="234" y="148"/>
                  </a:lnTo>
                  <a:lnTo>
                    <a:pt x="258" y="148"/>
                  </a:lnTo>
                  <a:close/>
                  <a:moveTo>
                    <a:pt x="130" y="210"/>
                  </a:moveTo>
                  <a:lnTo>
                    <a:pt x="130" y="210"/>
                  </a:lnTo>
                  <a:lnTo>
                    <a:pt x="114" y="208"/>
                  </a:lnTo>
                  <a:lnTo>
                    <a:pt x="98" y="204"/>
                  </a:lnTo>
                  <a:lnTo>
                    <a:pt x="84" y="196"/>
                  </a:lnTo>
                  <a:lnTo>
                    <a:pt x="72" y="186"/>
                  </a:lnTo>
                  <a:lnTo>
                    <a:pt x="62" y="174"/>
                  </a:lnTo>
                  <a:lnTo>
                    <a:pt x="54" y="160"/>
                  </a:lnTo>
                  <a:lnTo>
                    <a:pt x="50" y="144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50" y="112"/>
                  </a:lnTo>
                  <a:lnTo>
                    <a:pt x="54" y="96"/>
                  </a:lnTo>
                  <a:lnTo>
                    <a:pt x="62" y="82"/>
                  </a:lnTo>
                  <a:lnTo>
                    <a:pt x="72" y="70"/>
                  </a:lnTo>
                  <a:lnTo>
                    <a:pt x="84" y="60"/>
                  </a:lnTo>
                  <a:lnTo>
                    <a:pt x="98" y="52"/>
                  </a:lnTo>
                  <a:lnTo>
                    <a:pt x="114" y="48"/>
                  </a:lnTo>
                  <a:lnTo>
                    <a:pt x="130" y="46"/>
                  </a:lnTo>
                  <a:lnTo>
                    <a:pt x="130" y="46"/>
                  </a:lnTo>
                  <a:lnTo>
                    <a:pt x="146" y="48"/>
                  </a:lnTo>
                  <a:lnTo>
                    <a:pt x="162" y="52"/>
                  </a:lnTo>
                  <a:lnTo>
                    <a:pt x="176" y="60"/>
                  </a:lnTo>
                  <a:lnTo>
                    <a:pt x="188" y="70"/>
                  </a:lnTo>
                  <a:lnTo>
                    <a:pt x="198" y="82"/>
                  </a:lnTo>
                  <a:lnTo>
                    <a:pt x="206" y="96"/>
                  </a:lnTo>
                  <a:lnTo>
                    <a:pt x="210" y="112"/>
                  </a:lnTo>
                  <a:lnTo>
                    <a:pt x="212" y="128"/>
                  </a:lnTo>
                  <a:lnTo>
                    <a:pt x="212" y="128"/>
                  </a:lnTo>
                  <a:lnTo>
                    <a:pt x="210" y="144"/>
                  </a:lnTo>
                  <a:lnTo>
                    <a:pt x="206" y="160"/>
                  </a:lnTo>
                  <a:lnTo>
                    <a:pt x="198" y="174"/>
                  </a:lnTo>
                  <a:lnTo>
                    <a:pt x="188" y="186"/>
                  </a:lnTo>
                  <a:lnTo>
                    <a:pt x="176" y="196"/>
                  </a:lnTo>
                  <a:lnTo>
                    <a:pt x="162" y="204"/>
                  </a:lnTo>
                  <a:lnTo>
                    <a:pt x="146" y="208"/>
                  </a:lnTo>
                  <a:lnTo>
                    <a:pt x="130" y="210"/>
                  </a:lnTo>
                  <a:lnTo>
                    <a:pt x="130" y="210"/>
                  </a:lnTo>
                  <a:close/>
                  <a:moveTo>
                    <a:pt x="130" y="66"/>
                  </a:moveTo>
                  <a:lnTo>
                    <a:pt x="130" y="66"/>
                  </a:lnTo>
                  <a:lnTo>
                    <a:pt x="118" y="68"/>
                  </a:lnTo>
                  <a:lnTo>
                    <a:pt x="106" y="70"/>
                  </a:lnTo>
                  <a:lnTo>
                    <a:pt x="94" y="76"/>
                  </a:lnTo>
                  <a:lnTo>
                    <a:pt x="86" y="84"/>
                  </a:lnTo>
                  <a:lnTo>
                    <a:pt x="78" y="94"/>
                  </a:lnTo>
                  <a:lnTo>
                    <a:pt x="72" y="104"/>
                  </a:lnTo>
                  <a:lnTo>
                    <a:pt x="68" y="116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68" y="140"/>
                  </a:lnTo>
                  <a:lnTo>
                    <a:pt x="72" y="152"/>
                  </a:lnTo>
                  <a:lnTo>
                    <a:pt x="78" y="162"/>
                  </a:lnTo>
                  <a:lnTo>
                    <a:pt x="86" y="172"/>
                  </a:lnTo>
                  <a:lnTo>
                    <a:pt x="94" y="180"/>
                  </a:lnTo>
                  <a:lnTo>
                    <a:pt x="106" y="186"/>
                  </a:lnTo>
                  <a:lnTo>
                    <a:pt x="118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42" y="190"/>
                  </a:lnTo>
                  <a:lnTo>
                    <a:pt x="154" y="186"/>
                  </a:lnTo>
                  <a:lnTo>
                    <a:pt x="164" y="180"/>
                  </a:lnTo>
                  <a:lnTo>
                    <a:pt x="174" y="172"/>
                  </a:lnTo>
                  <a:lnTo>
                    <a:pt x="182" y="162"/>
                  </a:lnTo>
                  <a:lnTo>
                    <a:pt x="188" y="152"/>
                  </a:lnTo>
                  <a:lnTo>
                    <a:pt x="190" y="140"/>
                  </a:lnTo>
                  <a:lnTo>
                    <a:pt x="192" y="128"/>
                  </a:lnTo>
                  <a:lnTo>
                    <a:pt x="192" y="128"/>
                  </a:lnTo>
                  <a:lnTo>
                    <a:pt x="190" y="116"/>
                  </a:lnTo>
                  <a:lnTo>
                    <a:pt x="188" y="104"/>
                  </a:lnTo>
                  <a:lnTo>
                    <a:pt x="182" y="94"/>
                  </a:lnTo>
                  <a:lnTo>
                    <a:pt x="174" y="84"/>
                  </a:lnTo>
                  <a:lnTo>
                    <a:pt x="164" y="76"/>
                  </a:lnTo>
                  <a:lnTo>
                    <a:pt x="154" y="70"/>
                  </a:lnTo>
                  <a:lnTo>
                    <a:pt x="142" y="68"/>
                  </a:lnTo>
                  <a:lnTo>
                    <a:pt x="130" y="66"/>
                  </a:lnTo>
                  <a:lnTo>
                    <a:pt x="130" y="66"/>
                  </a:lnTo>
                  <a:close/>
                  <a:moveTo>
                    <a:pt x="130" y="156"/>
                  </a:moveTo>
                  <a:lnTo>
                    <a:pt x="130" y="156"/>
                  </a:lnTo>
                  <a:lnTo>
                    <a:pt x="120" y="152"/>
                  </a:lnTo>
                  <a:lnTo>
                    <a:pt x="110" y="148"/>
                  </a:lnTo>
                  <a:lnTo>
                    <a:pt x="104" y="138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104" y="118"/>
                  </a:lnTo>
                  <a:lnTo>
                    <a:pt x="110" y="110"/>
                  </a:lnTo>
                  <a:lnTo>
                    <a:pt x="120" y="104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40" y="104"/>
                  </a:lnTo>
                  <a:lnTo>
                    <a:pt x="148" y="110"/>
                  </a:lnTo>
                  <a:lnTo>
                    <a:pt x="154" y="118"/>
                  </a:lnTo>
                  <a:lnTo>
                    <a:pt x="156" y="128"/>
                  </a:lnTo>
                  <a:lnTo>
                    <a:pt x="156" y="128"/>
                  </a:lnTo>
                  <a:lnTo>
                    <a:pt x="154" y="138"/>
                  </a:lnTo>
                  <a:lnTo>
                    <a:pt x="148" y="148"/>
                  </a:lnTo>
                  <a:lnTo>
                    <a:pt x="140" y="152"/>
                  </a:lnTo>
                  <a:lnTo>
                    <a:pt x="130" y="156"/>
                  </a:lnTo>
                  <a:lnTo>
                    <a:pt x="130" y="156"/>
                  </a:lnTo>
                  <a:close/>
                  <a:moveTo>
                    <a:pt x="370" y="248"/>
                  </a:moveTo>
                  <a:lnTo>
                    <a:pt x="388" y="244"/>
                  </a:lnTo>
                  <a:lnTo>
                    <a:pt x="382" y="212"/>
                  </a:lnTo>
                  <a:lnTo>
                    <a:pt x="364" y="214"/>
                  </a:lnTo>
                  <a:lnTo>
                    <a:pt x="364" y="214"/>
                  </a:lnTo>
                  <a:lnTo>
                    <a:pt x="356" y="202"/>
                  </a:lnTo>
                  <a:lnTo>
                    <a:pt x="346" y="192"/>
                  </a:lnTo>
                  <a:lnTo>
                    <a:pt x="352" y="174"/>
                  </a:lnTo>
                  <a:lnTo>
                    <a:pt x="320" y="162"/>
                  </a:lnTo>
                  <a:lnTo>
                    <a:pt x="314" y="180"/>
                  </a:lnTo>
                  <a:lnTo>
                    <a:pt x="314" y="180"/>
                  </a:lnTo>
                  <a:lnTo>
                    <a:pt x="300" y="182"/>
                  </a:lnTo>
                  <a:lnTo>
                    <a:pt x="286" y="186"/>
                  </a:lnTo>
                  <a:lnTo>
                    <a:pt x="272" y="172"/>
                  </a:lnTo>
                  <a:lnTo>
                    <a:pt x="246" y="194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52" y="220"/>
                  </a:lnTo>
                  <a:lnTo>
                    <a:pt x="250" y="234"/>
                  </a:lnTo>
                  <a:lnTo>
                    <a:pt x="230" y="238"/>
                  </a:lnTo>
                  <a:lnTo>
                    <a:pt x="236" y="272"/>
                  </a:lnTo>
                  <a:lnTo>
                    <a:pt x="256" y="268"/>
                  </a:lnTo>
                  <a:lnTo>
                    <a:pt x="256" y="268"/>
                  </a:lnTo>
                  <a:lnTo>
                    <a:pt x="264" y="280"/>
                  </a:lnTo>
                  <a:lnTo>
                    <a:pt x="274" y="290"/>
                  </a:lnTo>
                  <a:lnTo>
                    <a:pt x="268" y="308"/>
                  </a:lnTo>
                  <a:lnTo>
                    <a:pt x="300" y="320"/>
                  </a:lnTo>
                  <a:lnTo>
                    <a:pt x="306" y="302"/>
                  </a:lnTo>
                  <a:lnTo>
                    <a:pt x="306" y="302"/>
                  </a:lnTo>
                  <a:lnTo>
                    <a:pt x="320" y="302"/>
                  </a:lnTo>
                  <a:lnTo>
                    <a:pt x="334" y="298"/>
                  </a:lnTo>
                  <a:lnTo>
                    <a:pt x="346" y="312"/>
                  </a:lnTo>
                  <a:lnTo>
                    <a:pt x="372" y="290"/>
                  </a:lnTo>
                  <a:lnTo>
                    <a:pt x="360" y="276"/>
                  </a:lnTo>
                  <a:lnTo>
                    <a:pt x="360" y="276"/>
                  </a:lnTo>
                  <a:lnTo>
                    <a:pt x="366" y="262"/>
                  </a:lnTo>
                  <a:lnTo>
                    <a:pt x="370" y="248"/>
                  </a:lnTo>
                  <a:lnTo>
                    <a:pt x="370" y="248"/>
                  </a:lnTo>
                  <a:close/>
                  <a:moveTo>
                    <a:pt x="320" y="264"/>
                  </a:moveTo>
                  <a:lnTo>
                    <a:pt x="320" y="264"/>
                  </a:lnTo>
                  <a:lnTo>
                    <a:pt x="310" y="266"/>
                  </a:lnTo>
                  <a:lnTo>
                    <a:pt x="302" y="264"/>
                  </a:lnTo>
                  <a:lnTo>
                    <a:pt x="294" y="260"/>
                  </a:lnTo>
                  <a:lnTo>
                    <a:pt x="288" y="252"/>
                  </a:lnTo>
                  <a:lnTo>
                    <a:pt x="288" y="252"/>
                  </a:lnTo>
                  <a:lnTo>
                    <a:pt x="286" y="242"/>
                  </a:lnTo>
                  <a:lnTo>
                    <a:pt x="288" y="234"/>
                  </a:lnTo>
                  <a:lnTo>
                    <a:pt x="292" y="226"/>
                  </a:lnTo>
                  <a:lnTo>
                    <a:pt x="300" y="220"/>
                  </a:lnTo>
                  <a:lnTo>
                    <a:pt x="300" y="220"/>
                  </a:lnTo>
                  <a:lnTo>
                    <a:pt x="308" y="218"/>
                  </a:lnTo>
                  <a:lnTo>
                    <a:pt x="318" y="220"/>
                  </a:lnTo>
                  <a:lnTo>
                    <a:pt x="326" y="224"/>
                  </a:lnTo>
                  <a:lnTo>
                    <a:pt x="332" y="232"/>
                  </a:lnTo>
                  <a:lnTo>
                    <a:pt x="332" y="232"/>
                  </a:lnTo>
                  <a:lnTo>
                    <a:pt x="334" y="240"/>
                  </a:lnTo>
                  <a:lnTo>
                    <a:pt x="332" y="250"/>
                  </a:lnTo>
                  <a:lnTo>
                    <a:pt x="328" y="258"/>
                  </a:lnTo>
                  <a:lnTo>
                    <a:pt x="320" y="264"/>
                  </a:lnTo>
                  <a:lnTo>
                    <a:pt x="320" y="26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A1C6D542-894E-4543-B6FB-21BBA23B64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39" b="16800"/>
          <a:stretch/>
        </p:blipFill>
        <p:spPr>
          <a:xfrm>
            <a:off x="9464998" y="5759450"/>
            <a:ext cx="651093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965510B-0C2F-451D-8B83-0890AA644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012" y="6277610"/>
            <a:ext cx="5134983" cy="5486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4332662-7A59-4A5E-9C9E-FD02014C2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0381" y="60777"/>
            <a:ext cx="1699031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4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4260</TotalTime>
  <Words>1937</Words>
  <Application>Microsoft Office PowerPoint</Application>
  <PresentationFormat>Custom</PresentationFormat>
  <Paragraphs>696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Euphemia</vt:lpstr>
      <vt:lpstr>Georgia</vt:lpstr>
      <vt:lpstr>Math 16x9</vt:lpstr>
      <vt:lpstr>Anticipez les besoins en consommation électrique de bâtiments</vt:lpstr>
      <vt:lpstr>Agenda</vt:lpstr>
      <vt:lpstr>1) Contexte</vt:lpstr>
      <vt:lpstr>2) Approche</vt:lpstr>
      <vt:lpstr>3) Présentation des jeux de données (1/2)</vt:lpstr>
      <vt:lpstr>3) Présentation des jeux de données (2/2)</vt:lpstr>
      <vt:lpstr>4) Préparation</vt:lpstr>
      <vt:lpstr>4) Préparation</vt:lpstr>
      <vt:lpstr>4) Préparation</vt:lpstr>
      <vt:lpstr>4) Préparation</vt:lpstr>
      <vt:lpstr>4) Préparation</vt:lpstr>
      <vt:lpstr>4) Préparation</vt:lpstr>
      <vt:lpstr>4) Préparation</vt:lpstr>
      <vt:lpstr>4) Préparation</vt:lpstr>
      <vt:lpstr>4) Préparation</vt:lpstr>
      <vt:lpstr>5) Machine Learning</vt:lpstr>
      <vt:lpstr>5) Machine Learning</vt:lpstr>
      <vt:lpstr>5) Machine Learning</vt:lpstr>
      <vt:lpstr>5) Machine Learning</vt:lpstr>
      <vt:lpstr>5) Machine Learning</vt:lpstr>
      <vt:lpstr>5) Machine Learning</vt:lpstr>
      <vt:lpstr>5) Machine Learning</vt:lpstr>
      <vt:lpstr>5) Machine Learning</vt:lpstr>
      <vt:lpstr>5) Machine Learning</vt:lpstr>
      <vt:lpstr>5) Machine Learning</vt:lpstr>
      <vt:lpstr>6) Prochaines étapes</vt:lpstr>
      <vt:lpstr>7) Environnement technique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David MAGNY</dc:creator>
  <cp:lastModifiedBy>David MAGNY</cp:lastModifiedBy>
  <cp:revision>383</cp:revision>
  <dcterms:created xsi:type="dcterms:W3CDTF">2019-12-28T21:05:20Z</dcterms:created>
  <dcterms:modified xsi:type="dcterms:W3CDTF">2020-04-20T16:20:06Z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